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ebp" ContentType="image/webp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9"/>
  </p:notesMasterIdLst>
  <p:sldIdLst>
    <p:sldId id="342" r:id="rId2"/>
    <p:sldId id="343" r:id="rId3"/>
    <p:sldId id="344" r:id="rId4"/>
    <p:sldId id="345" r:id="rId5"/>
    <p:sldId id="346" r:id="rId6"/>
    <p:sldId id="347" r:id="rId7"/>
    <p:sldId id="348" r:id="rId8"/>
    <p:sldId id="256" r:id="rId9"/>
    <p:sldId id="336" r:id="rId10"/>
    <p:sldId id="337" r:id="rId11"/>
    <p:sldId id="355" r:id="rId12"/>
    <p:sldId id="311" r:id="rId13"/>
    <p:sldId id="310" r:id="rId14"/>
    <p:sldId id="339" r:id="rId15"/>
    <p:sldId id="352" r:id="rId16"/>
    <p:sldId id="353" r:id="rId17"/>
    <p:sldId id="354" r:id="rId18"/>
    <p:sldId id="356" r:id="rId19"/>
    <p:sldId id="357" r:id="rId20"/>
    <p:sldId id="359" r:id="rId21"/>
    <p:sldId id="360" r:id="rId22"/>
    <p:sldId id="313" r:id="rId23"/>
    <p:sldId id="361" r:id="rId24"/>
    <p:sldId id="362" r:id="rId25"/>
    <p:sldId id="364" r:id="rId26"/>
    <p:sldId id="363" r:id="rId27"/>
    <p:sldId id="366" r:id="rId28"/>
    <p:sldId id="365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14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15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3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151" autoAdjust="0"/>
  </p:normalViewPr>
  <p:slideViewPr>
    <p:cSldViewPr snapToGrid="0">
      <p:cViewPr varScale="1">
        <p:scale>
          <a:sx n="65" d="100"/>
          <a:sy n="65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E66F9-3D7B-49D0-B83D-490C3005C8CA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A64F-D846-4562-9B1C-493B3418D9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4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1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6625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1015CA-440C-4EB1-9663-E9454C860197}" type="slidenum">
              <a:rPr lang="en-US"/>
              <a:pPr/>
              <a:t>12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3215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DDAE0D-277D-44DD-B16F-93A98D32166E}" type="slidenum">
              <a:rPr lang="en-US"/>
              <a:pPr/>
              <a:t>13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6087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7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88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3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22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775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943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60586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25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0347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2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2912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26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09023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27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90644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28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50860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29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2823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30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99130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87330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32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365795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217567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40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26F57-7CA6-4F3C-AFA3-76D77075D824}" type="slidenum">
              <a:rPr lang="en-US"/>
              <a:pPr/>
              <a:t>35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6970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3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41126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36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98369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37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42824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38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998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39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33275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40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04201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41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01992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23745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43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57380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EC4D2-2514-4DDE-B4FD-E8958696F78B}" type="slidenum">
              <a:rPr lang="en-US"/>
              <a:pPr/>
              <a:t>44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24879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863308-6A39-42FA-BD45-192F979D31C4}" type="slidenum">
              <a:rPr lang="en-US"/>
              <a:pPr/>
              <a:t>45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5032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4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92666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54B850-3775-4137-A761-A67582456FEE}" type="slidenum">
              <a:rPr lang="en-US"/>
              <a:pPr/>
              <a:t>60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44034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195057-DAEE-4C6F-BC8C-7AB738CC3A99}" type="slidenum">
              <a:rPr lang="en-US"/>
              <a:pPr/>
              <a:t>61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1081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1D12D1-116D-4A00-8B23-D3D192AE62BF}" type="slidenum">
              <a:rPr lang="en-US"/>
              <a:pPr/>
              <a:t>62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84611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250687-889A-41D5-965F-D694E5EB2A3B}" type="slidenum">
              <a:rPr lang="en-US"/>
              <a:pPr/>
              <a:t>63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45695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1515B9-A3B2-4D8D-9756-576FC15044E2}" type="slidenum">
              <a:rPr lang="en-US"/>
              <a:pPr/>
              <a:t>64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58561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4AA2D-F391-4FB7-B5B0-412C8EC96356}" type="slidenum">
              <a:rPr lang="en-US"/>
              <a:pPr/>
              <a:t>65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815976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B8118D-F320-449D-98EF-1A06B6F9D409}" type="slidenum">
              <a:rPr lang="en-US"/>
              <a:pPr/>
              <a:t>66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64563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EA17C9-394E-416D-B10C-819265BD90A6}" type="slidenum">
              <a:rPr lang="en-US"/>
              <a:pPr/>
              <a:t>67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0113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5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577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6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2117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7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7625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A64F-D846-4562-9B1C-493B3418D9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10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219D8-BCF2-4D20-AE53-24B13507923B}" type="slidenum">
              <a:rPr lang="en-US"/>
              <a:pPr/>
              <a:t>11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8385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شريحة عنوان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Rectangle 10"/>
          <p:cNvSpPr>
            <a:spLocks noChangeArrowheads="1"/>
          </p:cNvSpPr>
          <p:nvPr userDrawn="1"/>
        </p:nvSpPr>
        <p:spPr bwMode="auto">
          <a:xfrm>
            <a:off x="0" y="2330450"/>
            <a:ext cx="11988800" cy="2241550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50000">
                <a:schemeClr val="hlink"/>
              </a:gs>
              <a:gs pos="100000">
                <a:srgbClr val="3399FF"/>
              </a:gs>
            </a:gsLst>
            <a:lin ang="2700000" scaled="1"/>
          </a:gradFill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 sz="1800"/>
          </a:p>
        </p:txBody>
      </p:sp>
      <p:sp>
        <p:nvSpPr>
          <p:cNvPr id="37902" name="Rectangle 14"/>
          <p:cNvSpPr>
            <a:spLocks noChangeArrowheads="1"/>
          </p:cNvSpPr>
          <p:nvPr userDrawn="1"/>
        </p:nvSpPr>
        <p:spPr bwMode="auto">
          <a:xfrm>
            <a:off x="609600" y="457200"/>
            <a:ext cx="10871200" cy="5791200"/>
          </a:xfrm>
          <a:prstGeom prst="rect">
            <a:avLst/>
          </a:prstGeom>
          <a:solidFill>
            <a:srgbClr val="FFFFFF"/>
          </a:solidFill>
          <a:ln w="28575">
            <a:solidFill>
              <a:srgbClr val="9966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 sz="1800"/>
          </a:p>
        </p:txBody>
      </p:sp>
      <p:sp>
        <p:nvSpPr>
          <p:cNvPr id="37903" name="Text Box 15"/>
          <p:cNvSpPr txBox="1">
            <a:spLocks noChangeArrowheads="1"/>
          </p:cNvSpPr>
          <p:nvPr userDrawn="1"/>
        </p:nvSpPr>
        <p:spPr bwMode="auto">
          <a:xfrm>
            <a:off x="5181600" y="6400800"/>
            <a:ext cx="680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>
                <a:solidFill>
                  <a:srgbClr val="996633"/>
                </a:solidFill>
              </a:rPr>
              <a:t>© 2009 Pearson Education, Upper Saddle River, NJ 07458. All Rights Reserved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 userDrawn="1"/>
        </p:nvSpPr>
        <p:spPr bwMode="auto">
          <a:xfrm>
            <a:off x="203200" y="6400800"/>
            <a:ext cx="375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FFFFFF"/>
                </a:solidFill>
              </a:rPr>
              <a:t>Floyd, Digital Fundamentals, 10</a:t>
            </a:r>
            <a:r>
              <a:rPr lang="en-US" sz="1200" b="1" baseline="30000">
                <a:solidFill>
                  <a:srgbClr val="FFFFFF"/>
                </a:solidFill>
              </a:rPr>
              <a:t>th</a:t>
            </a:r>
            <a:r>
              <a:rPr lang="en-US" sz="1200" b="1">
                <a:solidFill>
                  <a:srgbClr val="FFFFFF"/>
                </a:solidFill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88493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Designed by, Adil Khan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jpeg"/><Relationship Id="rId9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jpe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65155" y="2717226"/>
            <a:ext cx="6459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Combinational and Sequential Circuit</a:t>
            </a:r>
          </a:p>
        </p:txBody>
      </p:sp>
    </p:spTree>
    <p:extLst>
      <p:ext uri="{BB962C8B-B14F-4D97-AF65-F5344CB8AC3E}">
        <p14:creationId xmlns:p14="http://schemas.microsoft.com/office/powerpoint/2010/main" val="1437559811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E3838C6-F692-DFB3-04CF-03816E37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52C6D22-7D52-4356-6B13-FAC7BBFDD9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38" y="3384942"/>
            <a:ext cx="1915160" cy="957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292892-97C0-3AD0-14A3-7A190D157B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58" y="3384942"/>
            <a:ext cx="1915160" cy="957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44E1898-135F-94EE-07E6-B8F47B8062ED}"/>
              </a:ext>
            </a:extLst>
          </p:cNvPr>
          <p:cNvCxnSpPr>
            <a:cxnSpLocks/>
          </p:cNvCxnSpPr>
          <p:nvPr/>
        </p:nvCxnSpPr>
        <p:spPr>
          <a:xfrm flipV="1">
            <a:off x="4038600" y="2408947"/>
            <a:ext cx="0" cy="14708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CEE296E-0B71-8CAE-7D30-4786D4089542}"/>
              </a:ext>
            </a:extLst>
          </p:cNvPr>
          <p:cNvCxnSpPr>
            <a:cxnSpLocks/>
          </p:cNvCxnSpPr>
          <p:nvPr/>
        </p:nvCxnSpPr>
        <p:spPr>
          <a:xfrm flipH="1">
            <a:off x="4038600" y="2392905"/>
            <a:ext cx="34471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5A23E00-EB30-A5EC-3E3B-CDD764C3298A}"/>
              </a:ext>
            </a:extLst>
          </p:cNvPr>
          <p:cNvCxnSpPr>
            <a:cxnSpLocks/>
          </p:cNvCxnSpPr>
          <p:nvPr/>
        </p:nvCxnSpPr>
        <p:spPr>
          <a:xfrm flipV="1">
            <a:off x="7485780" y="2392905"/>
            <a:ext cx="0" cy="14708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56E2D56-BAEB-162B-E5C7-61ABFDD018AC}"/>
              </a:ext>
            </a:extLst>
          </p:cNvPr>
          <p:cNvSpPr txBox="1"/>
          <p:nvPr/>
        </p:nvSpPr>
        <p:spPr>
          <a:xfrm>
            <a:off x="5622892" y="3366327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31E2D9F-9B37-6EEF-DEAF-FE7DAE65DEDF}"/>
              </a:ext>
            </a:extLst>
          </p:cNvPr>
          <p:cNvSpPr txBox="1"/>
          <p:nvPr/>
        </p:nvSpPr>
        <p:spPr>
          <a:xfrm>
            <a:off x="3161497" y="3434150"/>
            <a:ext cx="117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AAD7DD-8C0E-CD24-825E-F0CFB27254D9}"/>
              </a:ext>
            </a:extLst>
          </p:cNvPr>
          <p:cNvSpPr txBox="1"/>
          <p:nvPr/>
        </p:nvSpPr>
        <p:spPr>
          <a:xfrm>
            <a:off x="6928018" y="3366327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001275-07C2-02F8-B13D-DE50F81C6E17}"/>
              </a:ext>
            </a:extLst>
          </p:cNvPr>
          <p:cNvSpPr txBox="1"/>
          <p:nvPr/>
        </p:nvSpPr>
        <p:spPr>
          <a:xfrm>
            <a:off x="1974382" y="3437877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33194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2362200" y="1752601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A </a:t>
            </a:r>
            <a:r>
              <a:rPr lang="en-US" b="1" dirty="0"/>
              <a:t>latch</a:t>
            </a:r>
            <a:r>
              <a:rPr lang="en-US" dirty="0"/>
              <a:t> is a temporary storage device that has two stable states (</a:t>
            </a:r>
            <a:r>
              <a:rPr lang="en-US" dirty="0" err="1"/>
              <a:t>bistable</a:t>
            </a:r>
            <a:r>
              <a:rPr lang="en-US" dirty="0"/>
              <a:t>). It is a basic form of memory. </a:t>
            </a:r>
          </a:p>
        </p:txBody>
      </p:sp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362200" y="2438954"/>
            <a:ext cx="7315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/>
              <a:t>The S-R (Set-Reset) latch is the most basic type. It can be constructed from </a:t>
            </a:r>
            <a:r>
              <a:rPr lang="en-US" sz="2000" dirty="0">
                <a:solidFill>
                  <a:srgbClr val="00B050"/>
                </a:solidFill>
              </a:rPr>
              <a:t>NOR gates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00B050"/>
                </a:solidFill>
              </a:rPr>
              <a:t>NAND gates</a:t>
            </a:r>
            <a:r>
              <a:rPr lang="en-US" sz="2000" dirty="0"/>
              <a:t>. With </a:t>
            </a:r>
            <a:r>
              <a:rPr lang="en-US" sz="2000" b="1" dirty="0">
                <a:solidFill>
                  <a:srgbClr val="00B050"/>
                </a:solidFill>
              </a:rPr>
              <a:t>NOR gates, the latch responds to active-HIGH inputs</a:t>
            </a:r>
            <a:r>
              <a:rPr lang="en-US" sz="2000" dirty="0"/>
              <a:t>; with </a:t>
            </a:r>
            <a:r>
              <a:rPr lang="en-US" sz="2000" b="1" dirty="0">
                <a:solidFill>
                  <a:srgbClr val="00B050"/>
                </a:solidFill>
              </a:rPr>
              <a:t>NAND gates, it responds to active-LOW inputs. </a:t>
            </a:r>
            <a:r>
              <a:rPr lang="en-GB" sz="2000" dirty="0"/>
              <a:t>It can be set using the one input and </a:t>
            </a:r>
            <a:r>
              <a:rPr lang="en-GB" sz="2000" b="1" dirty="0">
                <a:solidFill>
                  <a:srgbClr val="00B050"/>
                </a:solidFill>
              </a:rPr>
              <a:t>reset to 0 using the another input.</a:t>
            </a:r>
          </a:p>
          <a:p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105" name="Text Box 33"/>
          <p:cNvSpPr txBox="1">
            <a:spLocks noChangeArrowheads="1"/>
          </p:cNvSpPr>
          <p:nvPr/>
        </p:nvSpPr>
        <p:spPr bwMode="auto">
          <a:xfrm>
            <a:off x="4871886" y="5801029"/>
            <a:ext cx="647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NOR Active-HIGH Latch                  NAND Active-LOW Latch</a:t>
            </a:r>
          </a:p>
        </p:txBody>
      </p:sp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4918590" y="3913236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8148486" y="3972228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19118" y="3988104"/>
            <a:ext cx="5211247" cy="1700636"/>
            <a:chOff x="3060294" y="3833389"/>
            <a:chExt cx="5211247" cy="1700636"/>
          </a:xfrm>
        </p:grpSpPr>
        <p:graphicFrame>
          <p:nvGraphicFramePr>
            <p:cNvPr id="3104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456884"/>
                </p:ext>
              </p:extLst>
            </p:nvPr>
          </p:nvGraphicFramePr>
          <p:xfrm>
            <a:off x="3179762" y="3870325"/>
            <a:ext cx="5006975" cy="166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" name="CorelDRAW" r:id="rId5" imgW="2241403" imgH="744200" progId="CorelDRAW.Graphic.13">
                    <p:embed/>
                  </p:oleObj>
                </mc:Choice>
                <mc:Fallback>
                  <p:oleObj name="CorelDRAW" r:id="rId5" imgW="2241403" imgH="7442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762" y="3870325"/>
                          <a:ext cx="5006975" cy="166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8" name="Text Box 36"/>
            <p:cNvSpPr txBox="1">
              <a:spLocks noChangeArrowheads="1"/>
            </p:cNvSpPr>
            <p:nvPr/>
          </p:nvSpPr>
          <p:spPr bwMode="auto">
            <a:xfrm>
              <a:off x="3060294" y="5154564"/>
              <a:ext cx="3810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10" name="Text Box 38"/>
            <p:cNvSpPr txBox="1">
              <a:spLocks noChangeArrowheads="1"/>
            </p:cNvSpPr>
            <p:nvPr/>
          </p:nvSpPr>
          <p:spPr bwMode="auto">
            <a:xfrm>
              <a:off x="4790774" y="3873912"/>
              <a:ext cx="3810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11" name="Text Box 39"/>
            <p:cNvSpPr txBox="1">
              <a:spLocks noChangeArrowheads="1"/>
            </p:cNvSpPr>
            <p:nvPr/>
          </p:nvSpPr>
          <p:spPr bwMode="auto">
            <a:xfrm>
              <a:off x="7890541" y="3833389"/>
              <a:ext cx="3810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 dirty="0">
                  <a:solidFill>
                    <a:srgbClr val="FF0000"/>
                  </a:solidFill>
                </a:rPr>
                <a:t>Q</a:t>
              </a:r>
            </a:p>
          </p:txBody>
        </p:sp>
        <p:grpSp>
          <p:nvGrpSpPr>
            <p:cNvPr id="3125" name="Group 53"/>
            <p:cNvGrpSpPr>
              <a:grpSpLocks/>
            </p:cNvGrpSpPr>
            <p:nvPr/>
          </p:nvGrpSpPr>
          <p:grpSpPr bwMode="auto">
            <a:xfrm>
              <a:off x="4716462" y="4913313"/>
              <a:ext cx="381000" cy="336550"/>
              <a:chOff x="2011" y="3095"/>
              <a:chExt cx="240" cy="212"/>
            </a:xfrm>
          </p:grpSpPr>
          <p:sp>
            <p:nvSpPr>
              <p:cNvPr id="3113" name="Text Box 41"/>
              <p:cNvSpPr txBox="1">
                <a:spLocks noChangeArrowheads="1"/>
              </p:cNvSpPr>
              <p:nvPr/>
            </p:nvSpPr>
            <p:spPr bwMode="auto">
              <a:xfrm>
                <a:off x="2011" y="3095"/>
                <a:ext cx="2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Q</a:t>
                </a:r>
              </a:p>
            </p:txBody>
          </p:sp>
          <p:sp>
            <p:nvSpPr>
              <p:cNvPr id="3120" name="Line 48"/>
              <p:cNvSpPr>
                <a:spLocks noChangeShapeType="1"/>
              </p:cNvSpPr>
              <p:nvPr/>
            </p:nvSpPr>
            <p:spPr bwMode="auto">
              <a:xfrm>
                <a:off x="2083" y="3095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ar-SA"/>
              </a:p>
            </p:txBody>
          </p:sp>
        </p:grpSp>
        <p:grpSp>
          <p:nvGrpSpPr>
            <p:cNvPr id="3126" name="Group 54"/>
            <p:cNvGrpSpPr>
              <a:grpSpLocks/>
            </p:cNvGrpSpPr>
            <p:nvPr/>
          </p:nvGrpSpPr>
          <p:grpSpPr bwMode="auto">
            <a:xfrm>
              <a:off x="6227773" y="5113338"/>
              <a:ext cx="382588" cy="336550"/>
              <a:chOff x="2963" y="3221"/>
              <a:chExt cx="241" cy="212"/>
            </a:xfrm>
          </p:grpSpPr>
          <p:sp>
            <p:nvSpPr>
              <p:cNvPr id="3107" name="Text Box 35"/>
              <p:cNvSpPr txBox="1">
                <a:spLocks noChangeArrowheads="1"/>
              </p:cNvSpPr>
              <p:nvPr/>
            </p:nvSpPr>
            <p:spPr bwMode="auto">
              <a:xfrm>
                <a:off x="2964" y="3221"/>
                <a:ext cx="2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  <p:sp>
            <p:nvSpPr>
              <p:cNvPr id="3122" name="Line 50"/>
              <p:cNvSpPr>
                <a:spLocks noChangeShapeType="1"/>
              </p:cNvSpPr>
              <p:nvPr/>
            </p:nvSpPr>
            <p:spPr bwMode="auto">
              <a:xfrm>
                <a:off x="2963" y="3239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ar-SA"/>
              </a:p>
            </p:txBody>
          </p:sp>
        </p:grpSp>
        <p:grpSp>
          <p:nvGrpSpPr>
            <p:cNvPr id="3124" name="Group 52"/>
            <p:cNvGrpSpPr>
              <a:grpSpLocks/>
            </p:cNvGrpSpPr>
            <p:nvPr/>
          </p:nvGrpSpPr>
          <p:grpSpPr bwMode="auto">
            <a:xfrm>
              <a:off x="7885113" y="4913320"/>
              <a:ext cx="381000" cy="373063"/>
              <a:chOff x="4007" y="3095"/>
              <a:chExt cx="240" cy="235"/>
            </a:xfrm>
          </p:grpSpPr>
          <p:sp>
            <p:nvSpPr>
              <p:cNvPr id="3112" name="Text Box 40"/>
              <p:cNvSpPr txBox="1">
                <a:spLocks noChangeArrowheads="1"/>
              </p:cNvSpPr>
              <p:nvPr/>
            </p:nvSpPr>
            <p:spPr bwMode="auto">
              <a:xfrm>
                <a:off x="4007" y="3118"/>
                <a:ext cx="2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Q</a:t>
                </a:r>
              </a:p>
            </p:txBody>
          </p:sp>
          <p:sp>
            <p:nvSpPr>
              <p:cNvPr id="3123" name="Line 51"/>
              <p:cNvSpPr>
                <a:spLocks noChangeShapeType="1"/>
              </p:cNvSpPr>
              <p:nvPr/>
            </p:nvSpPr>
            <p:spPr bwMode="auto">
              <a:xfrm>
                <a:off x="4082" y="3095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ar-SA"/>
              </a:p>
            </p:txBody>
          </p:sp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23299"/>
      </p:ext>
    </p:extLst>
  </p:cSld>
  <p:clrMapOvr>
    <a:masterClrMapping/>
  </p:clrMapOvr>
  <p:transition>
    <p:comb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53" name="Group 81"/>
          <p:cNvGrpSpPr>
            <a:grpSpLocks/>
          </p:cNvGrpSpPr>
          <p:nvPr/>
        </p:nvGrpSpPr>
        <p:grpSpPr bwMode="auto">
          <a:xfrm>
            <a:off x="6924675" y="4387850"/>
            <a:ext cx="381000" cy="336550"/>
            <a:chOff x="3402" y="2764"/>
            <a:chExt cx="240" cy="212"/>
          </a:xfrm>
        </p:grpSpPr>
        <p:sp>
          <p:nvSpPr>
            <p:cNvPr id="131125" name="Text Box 53"/>
            <p:cNvSpPr txBox="1">
              <a:spLocks noChangeArrowheads="1"/>
            </p:cNvSpPr>
            <p:nvPr/>
          </p:nvSpPr>
          <p:spPr bwMode="auto">
            <a:xfrm>
              <a:off x="3402" y="276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131149" name="Line 77"/>
            <p:cNvSpPr>
              <a:spLocks noChangeShapeType="1"/>
            </p:cNvSpPr>
            <p:nvPr/>
          </p:nvSpPr>
          <p:spPr bwMode="auto">
            <a:xfrm>
              <a:off x="3456" y="281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131154" name="Group 82"/>
          <p:cNvGrpSpPr>
            <a:grpSpLocks/>
          </p:cNvGrpSpPr>
          <p:nvPr/>
        </p:nvGrpSpPr>
        <p:grpSpPr bwMode="auto">
          <a:xfrm>
            <a:off x="6924675" y="5835650"/>
            <a:ext cx="381000" cy="336550"/>
            <a:chOff x="3402" y="3676"/>
            <a:chExt cx="240" cy="212"/>
          </a:xfrm>
        </p:grpSpPr>
        <p:sp>
          <p:nvSpPr>
            <p:cNvPr id="131126" name="Text Box 54"/>
            <p:cNvSpPr txBox="1">
              <a:spLocks noChangeArrowheads="1"/>
            </p:cNvSpPr>
            <p:nvPr/>
          </p:nvSpPr>
          <p:spPr bwMode="auto">
            <a:xfrm>
              <a:off x="3402" y="3676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131150" name="Line 78"/>
            <p:cNvSpPr>
              <a:spLocks noChangeShapeType="1"/>
            </p:cNvSpPr>
            <p:nvPr/>
          </p:nvSpPr>
          <p:spPr bwMode="auto">
            <a:xfrm>
              <a:off x="3447" y="3713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362200" y="1600201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active-LOW </a:t>
            </a:r>
            <a:r>
              <a:rPr lang="en-US" i="1"/>
              <a:t>S-R</a:t>
            </a:r>
            <a:r>
              <a:rPr lang="en-US"/>
              <a:t> latch is in a stable (latched) condition when both inputs are HIGH. </a:t>
            </a:r>
          </a:p>
        </p:txBody>
      </p:sp>
      <p:pic>
        <p:nvPicPr>
          <p:cNvPr id="131075" name="Picture 3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1081" name="Text Box 9"/>
          <p:cNvSpPr txBox="1">
            <a:spLocks noChangeArrowheads="1"/>
          </p:cNvSpPr>
          <p:nvPr/>
        </p:nvSpPr>
        <p:spPr bwMode="auto">
          <a:xfrm>
            <a:off x="8905875" y="26352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131082" name="Group 10"/>
          <p:cNvGrpSpPr>
            <a:grpSpLocks/>
          </p:cNvGrpSpPr>
          <p:nvPr/>
        </p:nvGrpSpPr>
        <p:grpSpPr bwMode="auto">
          <a:xfrm>
            <a:off x="8915400" y="3754438"/>
            <a:ext cx="381000" cy="336550"/>
            <a:chOff x="2454" y="3201"/>
            <a:chExt cx="240" cy="212"/>
          </a:xfrm>
        </p:grpSpPr>
        <p:sp>
          <p:nvSpPr>
            <p:cNvPr id="131083" name="Text Box 11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31084" name="Line 12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1093" name="Text Box 21"/>
          <p:cNvSpPr txBox="1">
            <a:spLocks noChangeArrowheads="1"/>
          </p:cNvSpPr>
          <p:nvPr/>
        </p:nvSpPr>
        <p:spPr bwMode="auto">
          <a:xfrm>
            <a:off x="6705600" y="2438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094" name="Text Box 22"/>
          <p:cNvSpPr txBox="1">
            <a:spLocks noChangeArrowheads="1"/>
          </p:cNvSpPr>
          <p:nvPr/>
        </p:nvSpPr>
        <p:spPr bwMode="auto">
          <a:xfrm>
            <a:off x="8686800" y="24828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095" name="Text Box 23"/>
          <p:cNvSpPr txBox="1">
            <a:spLocks noChangeArrowheads="1"/>
          </p:cNvSpPr>
          <p:nvPr/>
        </p:nvSpPr>
        <p:spPr bwMode="auto">
          <a:xfrm>
            <a:off x="8686800" y="36258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1104" name="Text Box 32"/>
          <p:cNvSpPr txBox="1">
            <a:spLocks noChangeArrowheads="1"/>
          </p:cNvSpPr>
          <p:nvPr/>
        </p:nvSpPr>
        <p:spPr bwMode="auto">
          <a:xfrm>
            <a:off x="8686800" y="36258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1105" name="Text Box 33"/>
          <p:cNvSpPr txBox="1">
            <a:spLocks noChangeArrowheads="1"/>
          </p:cNvSpPr>
          <p:nvPr/>
        </p:nvSpPr>
        <p:spPr bwMode="auto">
          <a:xfrm>
            <a:off x="8686800" y="24828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1106" name="Text Box 34"/>
          <p:cNvSpPr txBox="1">
            <a:spLocks noChangeArrowheads="1"/>
          </p:cNvSpPr>
          <p:nvPr/>
        </p:nvSpPr>
        <p:spPr bwMode="auto">
          <a:xfrm>
            <a:off x="6705600" y="38544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120" name="Text Box 48"/>
          <p:cNvSpPr txBox="1">
            <a:spLocks noChangeArrowheads="1"/>
          </p:cNvSpPr>
          <p:nvPr/>
        </p:nvSpPr>
        <p:spPr bwMode="auto">
          <a:xfrm>
            <a:off x="8991600" y="2913064"/>
            <a:ext cx="1066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Latch initially RESET</a:t>
            </a:r>
          </a:p>
        </p:txBody>
      </p:sp>
      <p:graphicFrame>
        <p:nvGraphicFramePr>
          <p:cNvPr id="131124" name="Object 52"/>
          <p:cNvGraphicFramePr>
            <a:graphicFrameLocks noChangeAspect="1"/>
          </p:cNvGraphicFramePr>
          <p:nvPr/>
        </p:nvGraphicFramePr>
        <p:xfrm>
          <a:off x="7162800" y="2552701"/>
          <a:ext cx="1773238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" name="CorelDRAW" r:id="rId5" imgW="804351" imgH="744200" progId="CorelDRAW.Graphic.13">
                  <p:embed/>
                </p:oleObj>
              </mc:Choice>
              <mc:Fallback>
                <p:oleObj name="CorelDRAW" r:id="rId5" imgW="804351" imgH="744200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552701"/>
                        <a:ext cx="1773238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27" name="Text Box 55"/>
          <p:cNvSpPr txBox="1">
            <a:spLocks noChangeArrowheads="1"/>
          </p:cNvSpPr>
          <p:nvPr/>
        </p:nvSpPr>
        <p:spPr bwMode="auto">
          <a:xfrm>
            <a:off x="8905875" y="45402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131128" name="Group 56"/>
          <p:cNvGrpSpPr>
            <a:grpSpLocks/>
          </p:cNvGrpSpPr>
          <p:nvPr/>
        </p:nvGrpSpPr>
        <p:grpSpPr bwMode="auto">
          <a:xfrm>
            <a:off x="8915400" y="5659438"/>
            <a:ext cx="381000" cy="336550"/>
            <a:chOff x="2454" y="3201"/>
            <a:chExt cx="240" cy="212"/>
          </a:xfrm>
        </p:grpSpPr>
        <p:sp>
          <p:nvSpPr>
            <p:cNvPr id="131129" name="Text Box 57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31130" name="Line 58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131131" name="Group 59"/>
          <p:cNvGrpSpPr>
            <a:grpSpLocks/>
          </p:cNvGrpSpPr>
          <p:nvPr/>
        </p:nvGrpSpPr>
        <p:grpSpPr bwMode="auto">
          <a:xfrm flipV="1">
            <a:off x="6553200" y="5867400"/>
            <a:ext cx="457200" cy="152400"/>
            <a:chOff x="2208" y="2928"/>
            <a:chExt cx="336" cy="144"/>
          </a:xfrm>
        </p:grpSpPr>
        <p:sp>
          <p:nvSpPr>
            <p:cNvPr id="131132" name="Line 60"/>
            <p:cNvSpPr>
              <a:spLocks noChangeShapeType="1"/>
            </p:cNvSpPr>
            <p:nvPr/>
          </p:nvSpPr>
          <p:spPr bwMode="auto">
            <a:xfrm>
              <a:off x="220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31133" name="Line 61"/>
            <p:cNvSpPr>
              <a:spLocks noChangeShapeType="1"/>
            </p:cNvSpPr>
            <p:nvPr/>
          </p:nvSpPr>
          <p:spPr bwMode="auto">
            <a:xfrm flipV="1">
              <a:off x="2304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31134" name="Line 62"/>
            <p:cNvSpPr>
              <a:spLocks noChangeShapeType="1"/>
            </p:cNvSpPr>
            <p:nvPr/>
          </p:nvSpPr>
          <p:spPr bwMode="auto">
            <a:xfrm>
              <a:off x="2304" y="2928"/>
              <a:ext cx="14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31135" name="Line 63"/>
            <p:cNvSpPr>
              <a:spLocks noChangeShapeType="1"/>
            </p:cNvSpPr>
            <p:nvPr/>
          </p:nvSpPr>
          <p:spPr bwMode="auto">
            <a:xfrm>
              <a:off x="2448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31136" name="Line 64"/>
            <p:cNvSpPr>
              <a:spLocks noChangeShapeType="1"/>
            </p:cNvSpPr>
            <p:nvPr/>
          </p:nvSpPr>
          <p:spPr bwMode="auto">
            <a:xfrm>
              <a:off x="244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1137" name="Text Box 65"/>
          <p:cNvSpPr txBox="1">
            <a:spLocks noChangeArrowheads="1"/>
          </p:cNvSpPr>
          <p:nvPr/>
        </p:nvSpPr>
        <p:spPr bwMode="auto">
          <a:xfrm>
            <a:off x="6705600" y="4343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138" name="Text Box 66"/>
          <p:cNvSpPr txBox="1">
            <a:spLocks noChangeArrowheads="1"/>
          </p:cNvSpPr>
          <p:nvPr/>
        </p:nvSpPr>
        <p:spPr bwMode="auto">
          <a:xfrm>
            <a:off x="8686800" y="5486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139" name="Text Box 67"/>
          <p:cNvSpPr txBox="1">
            <a:spLocks noChangeArrowheads="1"/>
          </p:cNvSpPr>
          <p:nvPr/>
        </p:nvSpPr>
        <p:spPr bwMode="auto">
          <a:xfrm>
            <a:off x="8686800" y="44196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1140" name="Text Box 68"/>
          <p:cNvSpPr txBox="1">
            <a:spLocks noChangeArrowheads="1"/>
          </p:cNvSpPr>
          <p:nvPr/>
        </p:nvSpPr>
        <p:spPr bwMode="auto">
          <a:xfrm>
            <a:off x="8686800" y="44196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1141" name="Text Box 69"/>
          <p:cNvSpPr txBox="1">
            <a:spLocks noChangeArrowheads="1"/>
          </p:cNvSpPr>
          <p:nvPr/>
        </p:nvSpPr>
        <p:spPr bwMode="auto">
          <a:xfrm>
            <a:off x="8686800" y="5486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1142" name="Text Box 70"/>
          <p:cNvSpPr txBox="1">
            <a:spLocks noChangeArrowheads="1"/>
          </p:cNvSpPr>
          <p:nvPr/>
        </p:nvSpPr>
        <p:spPr bwMode="auto">
          <a:xfrm>
            <a:off x="6781800" y="57594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143" name="Text Box 71"/>
          <p:cNvSpPr txBox="1">
            <a:spLocks noChangeArrowheads="1"/>
          </p:cNvSpPr>
          <p:nvPr/>
        </p:nvSpPr>
        <p:spPr bwMode="auto">
          <a:xfrm>
            <a:off x="8991600" y="4818064"/>
            <a:ext cx="1066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Latch initially SET</a:t>
            </a:r>
          </a:p>
        </p:txBody>
      </p:sp>
      <p:graphicFrame>
        <p:nvGraphicFramePr>
          <p:cNvPr id="131144" name="Object 72"/>
          <p:cNvGraphicFramePr>
            <a:graphicFrameLocks noChangeAspect="1"/>
          </p:cNvGraphicFramePr>
          <p:nvPr/>
        </p:nvGraphicFramePr>
        <p:xfrm>
          <a:off x="7162800" y="4457701"/>
          <a:ext cx="1773238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CorelDRAW" r:id="rId7" imgW="804351" imgH="744200" progId="CorelDRAW.Graphic.13">
                  <p:embed/>
                </p:oleObj>
              </mc:Choice>
              <mc:Fallback>
                <p:oleObj name="CorelDRAW" r:id="rId7" imgW="804351" imgH="744200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57701"/>
                        <a:ext cx="1773238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146" name="Rectangle 74"/>
          <p:cNvSpPr>
            <a:spLocks noChangeArrowheads="1"/>
          </p:cNvSpPr>
          <p:nvPr/>
        </p:nvSpPr>
        <p:spPr bwMode="auto">
          <a:xfrm>
            <a:off x="6477000" y="4191000"/>
            <a:ext cx="3581400" cy="1981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grpSp>
        <p:nvGrpSpPr>
          <p:cNvPr id="131151" name="Group 79"/>
          <p:cNvGrpSpPr>
            <a:grpSpLocks/>
          </p:cNvGrpSpPr>
          <p:nvPr/>
        </p:nvGrpSpPr>
        <p:grpSpPr bwMode="auto">
          <a:xfrm>
            <a:off x="6924675" y="1564"/>
            <a:ext cx="381000" cy="212"/>
            <a:chOff x="3402" y="1564"/>
            <a:chExt cx="240" cy="212"/>
          </a:xfrm>
        </p:grpSpPr>
        <p:sp>
          <p:nvSpPr>
            <p:cNvPr id="131079" name="Text Box 7"/>
            <p:cNvSpPr txBox="1">
              <a:spLocks noChangeArrowheads="1"/>
            </p:cNvSpPr>
            <p:nvPr/>
          </p:nvSpPr>
          <p:spPr bwMode="auto">
            <a:xfrm>
              <a:off x="3402" y="156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131147" name="Line 75"/>
            <p:cNvSpPr>
              <a:spLocks noChangeShapeType="1"/>
            </p:cNvSpPr>
            <p:nvPr/>
          </p:nvSpPr>
          <p:spPr bwMode="auto">
            <a:xfrm>
              <a:off x="3456" y="1584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6924675" y="393065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1086" name="Text Box 14"/>
          <p:cNvSpPr txBox="1">
            <a:spLocks noChangeArrowheads="1"/>
          </p:cNvSpPr>
          <p:nvPr/>
        </p:nvSpPr>
        <p:spPr bwMode="auto">
          <a:xfrm>
            <a:off x="2438400" y="2438401"/>
            <a:ext cx="3886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Assume the latch is initially RESET (</a:t>
            </a:r>
            <a:r>
              <a:rPr lang="en-US" sz="2000" i="1" dirty="0"/>
              <a:t>Q</a:t>
            </a:r>
            <a:r>
              <a:rPr lang="en-US" sz="2000" dirty="0"/>
              <a:t> = 0) and the inputs are at their inactive level (1). To SET the latch (</a:t>
            </a:r>
            <a:r>
              <a:rPr lang="en-US" sz="2000" i="1" dirty="0"/>
              <a:t>Q </a:t>
            </a:r>
            <a:r>
              <a:rPr lang="en-US" sz="2000" dirty="0"/>
              <a:t>= 1), a momentary LOW signal is applied to the </a:t>
            </a:r>
            <a:r>
              <a:rPr lang="en-US" sz="2000" i="1" dirty="0"/>
              <a:t>S</a:t>
            </a:r>
            <a:r>
              <a:rPr lang="en-US" sz="2000" dirty="0"/>
              <a:t> input while the </a:t>
            </a:r>
            <a:r>
              <a:rPr lang="en-US" sz="2000" i="1" dirty="0"/>
              <a:t>R</a:t>
            </a:r>
            <a:r>
              <a:rPr lang="en-US" sz="2000" dirty="0"/>
              <a:t> remains HIGH. </a:t>
            </a:r>
          </a:p>
        </p:txBody>
      </p:sp>
      <p:grpSp>
        <p:nvGrpSpPr>
          <p:cNvPr id="131160" name="Group 88"/>
          <p:cNvGrpSpPr>
            <a:grpSpLocks/>
          </p:cNvGrpSpPr>
          <p:nvPr/>
        </p:nvGrpSpPr>
        <p:grpSpPr bwMode="auto">
          <a:xfrm>
            <a:off x="2438400" y="4343401"/>
            <a:ext cx="3657600" cy="1006475"/>
            <a:chOff x="576" y="2880"/>
            <a:chExt cx="2304" cy="634"/>
          </a:xfrm>
        </p:grpSpPr>
        <p:sp>
          <p:nvSpPr>
            <p:cNvPr id="131145" name="Text Box 73"/>
            <p:cNvSpPr txBox="1">
              <a:spLocks noChangeArrowheads="1"/>
            </p:cNvSpPr>
            <p:nvPr/>
          </p:nvSpPr>
          <p:spPr bwMode="auto">
            <a:xfrm>
              <a:off x="576" y="2880"/>
              <a:ext cx="2304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To RESET the latch a momentary LOW is applied to the </a:t>
              </a:r>
              <a:r>
                <a:rPr lang="en-US" sz="2000" i="1"/>
                <a:t>R</a:t>
              </a:r>
              <a:r>
                <a:rPr lang="en-US" sz="2000"/>
                <a:t> input while </a:t>
              </a:r>
              <a:r>
                <a:rPr lang="en-US" sz="2000" i="1"/>
                <a:t>S</a:t>
              </a:r>
              <a:r>
                <a:rPr lang="en-US" sz="2000"/>
                <a:t> is HIGH.</a:t>
              </a:r>
            </a:p>
          </p:txBody>
        </p:sp>
        <p:sp>
          <p:nvSpPr>
            <p:cNvPr id="131157" name="Line 85"/>
            <p:cNvSpPr>
              <a:spLocks noChangeShapeType="1"/>
            </p:cNvSpPr>
            <p:nvPr/>
          </p:nvSpPr>
          <p:spPr bwMode="auto">
            <a:xfrm>
              <a:off x="2112" y="312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31161" name="Text Box 89"/>
          <p:cNvSpPr txBox="1">
            <a:spLocks noChangeArrowheads="1"/>
          </p:cNvSpPr>
          <p:nvPr/>
        </p:nvSpPr>
        <p:spPr bwMode="auto">
          <a:xfrm>
            <a:off x="2438400" y="5410201"/>
            <a:ext cx="3505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Never apply an active set and reset at the same time (invalid).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1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1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31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31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1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1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1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31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93" grpId="0"/>
      <p:bldP spid="131094" grpId="0"/>
      <p:bldP spid="131095" grpId="0"/>
      <p:bldP spid="131104" grpId="0"/>
      <p:bldP spid="131105" grpId="0"/>
      <p:bldP spid="131120" grpId="0"/>
      <p:bldP spid="131138" grpId="0"/>
      <p:bldP spid="131139" grpId="0"/>
      <p:bldP spid="131140" grpId="0"/>
      <p:bldP spid="131141" grpId="0"/>
      <p:bldP spid="131142" grpId="0"/>
      <p:bldP spid="131143" grpId="0"/>
      <p:bldP spid="131146" grpId="0" animBg="1"/>
      <p:bldP spid="1311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2362200" y="1600201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active-HIGH </a:t>
            </a:r>
            <a:r>
              <a:rPr lang="en-US" i="1"/>
              <a:t>S-R</a:t>
            </a:r>
            <a:r>
              <a:rPr lang="en-US"/>
              <a:t> latch is in a stable (latched) condition when both inputs are LOW.</a:t>
            </a:r>
          </a:p>
        </p:txBody>
      </p:sp>
      <p:pic>
        <p:nvPicPr>
          <p:cNvPr id="129027" name="Picture 3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grpSp>
        <p:nvGrpSpPr>
          <p:cNvPr id="129064" name="Group 40"/>
          <p:cNvGrpSpPr>
            <a:grpSpLocks/>
          </p:cNvGrpSpPr>
          <p:nvPr/>
        </p:nvGrpSpPr>
        <p:grpSpPr bwMode="auto">
          <a:xfrm>
            <a:off x="6924676" y="2362200"/>
            <a:ext cx="2371725" cy="1784350"/>
            <a:chOff x="3402" y="1584"/>
            <a:chExt cx="1494" cy="1124"/>
          </a:xfrm>
        </p:grpSpPr>
        <p:sp>
          <p:nvSpPr>
            <p:cNvPr id="129033" name="Text Box 9"/>
            <p:cNvSpPr txBox="1">
              <a:spLocks noChangeArrowheads="1"/>
            </p:cNvSpPr>
            <p:nvPr/>
          </p:nvSpPr>
          <p:spPr bwMode="auto">
            <a:xfrm>
              <a:off x="3402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129034" name="Text Box 10"/>
            <p:cNvSpPr txBox="1">
              <a:spLocks noChangeArrowheads="1"/>
            </p:cNvSpPr>
            <p:nvPr/>
          </p:nvSpPr>
          <p:spPr bwMode="auto">
            <a:xfrm>
              <a:off x="3402" y="2496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129035" name="Text Box 11"/>
            <p:cNvSpPr txBox="1">
              <a:spLocks noChangeArrowheads="1"/>
            </p:cNvSpPr>
            <p:nvPr/>
          </p:nvSpPr>
          <p:spPr bwMode="auto">
            <a:xfrm>
              <a:off x="4650" y="168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grpSp>
          <p:nvGrpSpPr>
            <p:cNvPr id="129037" name="Group 13"/>
            <p:cNvGrpSpPr>
              <a:grpSpLocks/>
            </p:cNvGrpSpPr>
            <p:nvPr/>
          </p:nvGrpSpPr>
          <p:grpSpPr bwMode="auto">
            <a:xfrm>
              <a:off x="4656" y="2385"/>
              <a:ext cx="240" cy="212"/>
              <a:chOff x="2454" y="3201"/>
              <a:chExt cx="240" cy="212"/>
            </a:xfrm>
          </p:grpSpPr>
          <p:sp>
            <p:nvSpPr>
              <p:cNvPr id="129038" name="Text Box 14"/>
              <p:cNvSpPr txBox="1">
                <a:spLocks noChangeArrowheads="1"/>
              </p:cNvSpPr>
              <p:nvPr/>
            </p:nvSpPr>
            <p:spPr bwMode="auto">
              <a:xfrm>
                <a:off x="2454" y="3201"/>
                <a:ext cx="2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i="1">
                    <a:solidFill>
                      <a:srgbClr val="FF0000"/>
                    </a:solidFill>
                  </a:rPr>
                  <a:t>Q</a:t>
                </a:r>
              </a:p>
            </p:txBody>
          </p:sp>
          <p:sp>
            <p:nvSpPr>
              <p:cNvPr id="129039" name="Line 15"/>
              <p:cNvSpPr>
                <a:spLocks noChangeShapeType="1"/>
              </p:cNvSpPr>
              <p:nvPr/>
            </p:nvSpPr>
            <p:spPr bwMode="auto">
              <a:xfrm>
                <a:off x="2524" y="3237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ar-SA"/>
              </a:p>
            </p:txBody>
          </p:sp>
        </p:grpSp>
        <p:graphicFrame>
          <p:nvGraphicFramePr>
            <p:cNvPr id="129049" name="Object 25"/>
            <p:cNvGraphicFramePr>
              <a:graphicFrameLocks noChangeAspect="1"/>
            </p:cNvGraphicFramePr>
            <p:nvPr/>
          </p:nvGraphicFramePr>
          <p:xfrm>
            <a:off x="3546" y="1632"/>
            <a:ext cx="1166" cy="1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6" name="CorelDRAW" r:id="rId5" imgW="805955" imgH="744200" progId="CorelDRAW.Graphic.13">
                    <p:embed/>
                  </p:oleObj>
                </mc:Choice>
                <mc:Fallback>
                  <p:oleObj name="CorelDRAW" r:id="rId5" imgW="805955" imgH="7442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6" y="1632"/>
                          <a:ext cx="1166" cy="10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9050" name="Text Box 26"/>
          <p:cNvSpPr txBox="1">
            <a:spLocks noChangeArrowheads="1"/>
          </p:cNvSpPr>
          <p:nvPr/>
        </p:nvSpPr>
        <p:spPr bwMode="auto">
          <a:xfrm>
            <a:off x="2438400" y="2438401"/>
            <a:ext cx="3886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Assume the latch is initially RESET (</a:t>
            </a:r>
            <a:r>
              <a:rPr lang="en-US" sz="2000" i="1" dirty="0"/>
              <a:t>Q</a:t>
            </a:r>
            <a:r>
              <a:rPr lang="en-US" sz="2000" dirty="0"/>
              <a:t> = 0) and the inputs are at their inactive level (0). To SET the latch (</a:t>
            </a:r>
            <a:r>
              <a:rPr lang="en-US" sz="2000" i="1" dirty="0"/>
              <a:t>Q </a:t>
            </a:r>
            <a:r>
              <a:rPr lang="en-US" sz="2000" dirty="0"/>
              <a:t>= 1), a momentary HIGH signal is applied to the </a:t>
            </a:r>
            <a:r>
              <a:rPr lang="en-US" sz="2000" i="1" dirty="0"/>
              <a:t>S</a:t>
            </a:r>
            <a:r>
              <a:rPr lang="en-US" sz="2000" dirty="0"/>
              <a:t> input while the </a:t>
            </a:r>
            <a:r>
              <a:rPr lang="en-US" sz="2000" i="1" dirty="0"/>
              <a:t>R</a:t>
            </a:r>
            <a:r>
              <a:rPr lang="en-US" sz="2000" dirty="0"/>
              <a:t> remains LOW. </a:t>
            </a:r>
          </a:p>
        </p:txBody>
      </p:sp>
      <p:grpSp>
        <p:nvGrpSpPr>
          <p:cNvPr id="129060" name="Group 36"/>
          <p:cNvGrpSpPr>
            <a:grpSpLocks/>
          </p:cNvGrpSpPr>
          <p:nvPr/>
        </p:nvGrpSpPr>
        <p:grpSpPr bwMode="auto">
          <a:xfrm>
            <a:off x="6629400" y="3886200"/>
            <a:ext cx="457200" cy="152400"/>
            <a:chOff x="2208" y="2928"/>
            <a:chExt cx="336" cy="144"/>
          </a:xfrm>
        </p:grpSpPr>
        <p:sp>
          <p:nvSpPr>
            <p:cNvPr id="129052" name="Line 28"/>
            <p:cNvSpPr>
              <a:spLocks noChangeShapeType="1"/>
            </p:cNvSpPr>
            <p:nvPr/>
          </p:nvSpPr>
          <p:spPr bwMode="auto">
            <a:xfrm>
              <a:off x="220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54" name="Line 30"/>
            <p:cNvSpPr>
              <a:spLocks noChangeShapeType="1"/>
            </p:cNvSpPr>
            <p:nvPr/>
          </p:nvSpPr>
          <p:spPr bwMode="auto">
            <a:xfrm flipV="1">
              <a:off x="2304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56" name="Line 32"/>
            <p:cNvSpPr>
              <a:spLocks noChangeShapeType="1"/>
            </p:cNvSpPr>
            <p:nvPr/>
          </p:nvSpPr>
          <p:spPr bwMode="auto">
            <a:xfrm>
              <a:off x="2304" y="2928"/>
              <a:ext cx="14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58" name="Line 34"/>
            <p:cNvSpPr>
              <a:spLocks noChangeShapeType="1"/>
            </p:cNvSpPr>
            <p:nvPr/>
          </p:nvSpPr>
          <p:spPr bwMode="auto">
            <a:xfrm>
              <a:off x="2448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59" name="Line 35"/>
            <p:cNvSpPr>
              <a:spLocks noChangeShapeType="1"/>
            </p:cNvSpPr>
            <p:nvPr/>
          </p:nvSpPr>
          <p:spPr bwMode="auto">
            <a:xfrm>
              <a:off x="244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29061" name="Text Box 37"/>
          <p:cNvSpPr txBox="1">
            <a:spLocks noChangeArrowheads="1"/>
          </p:cNvSpPr>
          <p:nvPr/>
        </p:nvSpPr>
        <p:spPr bwMode="auto">
          <a:xfrm>
            <a:off x="6705600" y="2362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29062" name="Text Box 38"/>
          <p:cNvSpPr txBox="1">
            <a:spLocks noChangeArrowheads="1"/>
          </p:cNvSpPr>
          <p:nvPr/>
        </p:nvSpPr>
        <p:spPr bwMode="auto">
          <a:xfrm>
            <a:off x="8686800" y="2362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29063" name="Text Box 39"/>
          <p:cNvSpPr txBox="1">
            <a:spLocks noChangeArrowheads="1"/>
          </p:cNvSpPr>
          <p:nvPr/>
        </p:nvSpPr>
        <p:spPr bwMode="auto">
          <a:xfrm>
            <a:off x="8686800" y="3505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grpSp>
        <p:nvGrpSpPr>
          <p:cNvPr id="129065" name="Group 41"/>
          <p:cNvGrpSpPr>
            <a:grpSpLocks/>
          </p:cNvGrpSpPr>
          <p:nvPr/>
        </p:nvGrpSpPr>
        <p:grpSpPr bwMode="auto">
          <a:xfrm>
            <a:off x="6934201" y="4343400"/>
            <a:ext cx="2371725" cy="1784350"/>
            <a:chOff x="3402" y="1584"/>
            <a:chExt cx="1494" cy="1124"/>
          </a:xfrm>
        </p:grpSpPr>
        <p:sp>
          <p:nvSpPr>
            <p:cNvPr id="129066" name="Text Box 42"/>
            <p:cNvSpPr txBox="1">
              <a:spLocks noChangeArrowheads="1"/>
            </p:cNvSpPr>
            <p:nvPr/>
          </p:nvSpPr>
          <p:spPr bwMode="auto">
            <a:xfrm>
              <a:off x="3402" y="1584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129067" name="Text Box 43"/>
            <p:cNvSpPr txBox="1">
              <a:spLocks noChangeArrowheads="1"/>
            </p:cNvSpPr>
            <p:nvPr/>
          </p:nvSpPr>
          <p:spPr bwMode="auto">
            <a:xfrm>
              <a:off x="3402" y="2496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129068" name="Text Box 44"/>
            <p:cNvSpPr txBox="1">
              <a:spLocks noChangeArrowheads="1"/>
            </p:cNvSpPr>
            <p:nvPr/>
          </p:nvSpPr>
          <p:spPr bwMode="auto">
            <a:xfrm>
              <a:off x="4650" y="168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grpSp>
          <p:nvGrpSpPr>
            <p:cNvPr id="129069" name="Group 45"/>
            <p:cNvGrpSpPr>
              <a:grpSpLocks/>
            </p:cNvGrpSpPr>
            <p:nvPr/>
          </p:nvGrpSpPr>
          <p:grpSpPr bwMode="auto">
            <a:xfrm>
              <a:off x="4656" y="2385"/>
              <a:ext cx="240" cy="212"/>
              <a:chOff x="2454" y="3201"/>
              <a:chExt cx="240" cy="212"/>
            </a:xfrm>
          </p:grpSpPr>
          <p:sp>
            <p:nvSpPr>
              <p:cNvPr id="129070" name="Text Box 46"/>
              <p:cNvSpPr txBox="1">
                <a:spLocks noChangeArrowheads="1"/>
              </p:cNvSpPr>
              <p:nvPr/>
            </p:nvSpPr>
            <p:spPr bwMode="auto">
              <a:xfrm>
                <a:off x="2454" y="3201"/>
                <a:ext cx="2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i="1">
                    <a:solidFill>
                      <a:srgbClr val="FF0000"/>
                    </a:solidFill>
                  </a:rPr>
                  <a:t>Q</a:t>
                </a:r>
              </a:p>
            </p:txBody>
          </p:sp>
          <p:sp>
            <p:nvSpPr>
              <p:cNvPr id="129071" name="Line 47"/>
              <p:cNvSpPr>
                <a:spLocks noChangeShapeType="1"/>
              </p:cNvSpPr>
              <p:nvPr/>
            </p:nvSpPr>
            <p:spPr bwMode="auto">
              <a:xfrm>
                <a:off x="2524" y="3237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ar-SA"/>
              </a:p>
            </p:txBody>
          </p:sp>
        </p:grpSp>
        <p:graphicFrame>
          <p:nvGraphicFramePr>
            <p:cNvPr id="129072" name="Object 48"/>
            <p:cNvGraphicFramePr>
              <a:graphicFrameLocks noChangeAspect="1"/>
            </p:cNvGraphicFramePr>
            <p:nvPr/>
          </p:nvGraphicFramePr>
          <p:xfrm>
            <a:off x="3546" y="1632"/>
            <a:ext cx="1166" cy="1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CorelDRAW" r:id="rId7" imgW="805955" imgH="744200" progId="CorelDRAW.Graphic.13">
                    <p:embed/>
                  </p:oleObj>
                </mc:Choice>
                <mc:Fallback>
                  <p:oleObj name="CorelDRAW" r:id="rId7" imgW="805955" imgH="7442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6" y="1632"/>
                          <a:ext cx="1166" cy="10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9074" name="Text Box 50"/>
          <p:cNvSpPr txBox="1">
            <a:spLocks noChangeArrowheads="1"/>
          </p:cNvSpPr>
          <p:nvPr/>
        </p:nvSpPr>
        <p:spPr bwMode="auto">
          <a:xfrm>
            <a:off x="8686800" y="3505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29075" name="Text Box 51"/>
          <p:cNvSpPr txBox="1">
            <a:spLocks noChangeArrowheads="1"/>
          </p:cNvSpPr>
          <p:nvPr/>
        </p:nvSpPr>
        <p:spPr bwMode="auto">
          <a:xfrm>
            <a:off x="8686800" y="2362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29081" name="Text Box 57"/>
          <p:cNvSpPr txBox="1">
            <a:spLocks noChangeArrowheads="1"/>
          </p:cNvSpPr>
          <p:nvPr/>
        </p:nvSpPr>
        <p:spPr bwMode="auto">
          <a:xfrm>
            <a:off x="6705600" y="38100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29082" name="Text Box 58"/>
          <p:cNvSpPr txBox="1">
            <a:spLocks noChangeArrowheads="1"/>
          </p:cNvSpPr>
          <p:nvPr/>
        </p:nvSpPr>
        <p:spPr bwMode="auto">
          <a:xfrm>
            <a:off x="2438400" y="4479926"/>
            <a:ext cx="3733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To RESET the latch (</a:t>
            </a:r>
            <a:r>
              <a:rPr lang="en-US" sz="2000" i="1"/>
              <a:t>Q </a:t>
            </a:r>
            <a:r>
              <a:rPr lang="en-US" sz="2000"/>
              <a:t>= 0), a momentary HIGH signal is applied to the </a:t>
            </a:r>
            <a:r>
              <a:rPr lang="en-US" sz="2000" i="1"/>
              <a:t>R</a:t>
            </a:r>
            <a:r>
              <a:rPr lang="en-US" sz="2000"/>
              <a:t> input while the </a:t>
            </a:r>
            <a:r>
              <a:rPr lang="en-US" sz="2000" i="1"/>
              <a:t>S</a:t>
            </a:r>
            <a:r>
              <a:rPr lang="en-US" sz="2000"/>
              <a:t> remains LOW. </a:t>
            </a:r>
          </a:p>
        </p:txBody>
      </p:sp>
      <p:grpSp>
        <p:nvGrpSpPr>
          <p:cNvPr id="129083" name="Group 59"/>
          <p:cNvGrpSpPr>
            <a:grpSpLocks/>
          </p:cNvGrpSpPr>
          <p:nvPr/>
        </p:nvGrpSpPr>
        <p:grpSpPr bwMode="auto">
          <a:xfrm>
            <a:off x="6629400" y="4419600"/>
            <a:ext cx="457200" cy="152400"/>
            <a:chOff x="2208" y="2928"/>
            <a:chExt cx="336" cy="144"/>
          </a:xfrm>
        </p:grpSpPr>
        <p:sp>
          <p:nvSpPr>
            <p:cNvPr id="129084" name="Line 60"/>
            <p:cNvSpPr>
              <a:spLocks noChangeShapeType="1"/>
            </p:cNvSpPr>
            <p:nvPr/>
          </p:nvSpPr>
          <p:spPr bwMode="auto">
            <a:xfrm>
              <a:off x="220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85" name="Line 61"/>
            <p:cNvSpPr>
              <a:spLocks noChangeShapeType="1"/>
            </p:cNvSpPr>
            <p:nvPr/>
          </p:nvSpPr>
          <p:spPr bwMode="auto">
            <a:xfrm flipV="1">
              <a:off x="2304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86" name="Line 62"/>
            <p:cNvSpPr>
              <a:spLocks noChangeShapeType="1"/>
            </p:cNvSpPr>
            <p:nvPr/>
          </p:nvSpPr>
          <p:spPr bwMode="auto">
            <a:xfrm>
              <a:off x="2304" y="2928"/>
              <a:ext cx="14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87" name="Line 63"/>
            <p:cNvSpPr>
              <a:spLocks noChangeShapeType="1"/>
            </p:cNvSpPr>
            <p:nvPr/>
          </p:nvSpPr>
          <p:spPr bwMode="auto">
            <a:xfrm>
              <a:off x="2448" y="2928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  <p:sp>
          <p:nvSpPr>
            <p:cNvPr id="129088" name="Line 64"/>
            <p:cNvSpPr>
              <a:spLocks noChangeShapeType="1"/>
            </p:cNvSpPr>
            <p:nvPr/>
          </p:nvSpPr>
          <p:spPr bwMode="auto">
            <a:xfrm>
              <a:off x="2448" y="3072"/>
              <a:ext cx="9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29089" name="Text Box 65"/>
          <p:cNvSpPr txBox="1">
            <a:spLocks noChangeArrowheads="1"/>
          </p:cNvSpPr>
          <p:nvPr/>
        </p:nvSpPr>
        <p:spPr bwMode="auto">
          <a:xfrm>
            <a:off x="6705600" y="5791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29090" name="Text Box 66"/>
          <p:cNvSpPr txBox="1">
            <a:spLocks noChangeArrowheads="1"/>
          </p:cNvSpPr>
          <p:nvPr/>
        </p:nvSpPr>
        <p:spPr bwMode="auto">
          <a:xfrm>
            <a:off x="6705600" y="4343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29091" name="Text Box 67"/>
          <p:cNvSpPr txBox="1">
            <a:spLocks noChangeArrowheads="1"/>
          </p:cNvSpPr>
          <p:nvPr/>
        </p:nvSpPr>
        <p:spPr bwMode="auto">
          <a:xfrm>
            <a:off x="8686800" y="5486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29092" name="Text Box 68"/>
          <p:cNvSpPr txBox="1">
            <a:spLocks noChangeArrowheads="1"/>
          </p:cNvSpPr>
          <p:nvPr/>
        </p:nvSpPr>
        <p:spPr bwMode="auto">
          <a:xfrm>
            <a:off x="8686800" y="4343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29093" name="Text Box 69"/>
          <p:cNvSpPr txBox="1">
            <a:spLocks noChangeArrowheads="1"/>
          </p:cNvSpPr>
          <p:nvPr/>
        </p:nvSpPr>
        <p:spPr bwMode="auto">
          <a:xfrm>
            <a:off x="8686800" y="4343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29094" name="Text Box 70"/>
          <p:cNvSpPr txBox="1">
            <a:spLocks noChangeArrowheads="1"/>
          </p:cNvSpPr>
          <p:nvPr/>
        </p:nvSpPr>
        <p:spPr bwMode="auto">
          <a:xfrm>
            <a:off x="8686800" y="5486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29095" name="Text Box 71"/>
          <p:cNvSpPr txBox="1">
            <a:spLocks noChangeArrowheads="1"/>
          </p:cNvSpPr>
          <p:nvPr/>
        </p:nvSpPr>
        <p:spPr bwMode="auto">
          <a:xfrm>
            <a:off x="9119626" y="2794795"/>
            <a:ext cx="1066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Latch initially RESET</a:t>
            </a:r>
          </a:p>
        </p:txBody>
      </p:sp>
      <p:sp>
        <p:nvSpPr>
          <p:cNvPr id="129096" name="Text Box 72"/>
          <p:cNvSpPr txBox="1">
            <a:spLocks noChangeArrowheads="1"/>
          </p:cNvSpPr>
          <p:nvPr/>
        </p:nvSpPr>
        <p:spPr bwMode="auto">
          <a:xfrm>
            <a:off x="8991600" y="4757739"/>
            <a:ext cx="1066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Latch initially SET</a:t>
            </a:r>
          </a:p>
        </p:txBody>
      </p:sp>
      <p:sp>
        <p:nvSpPr>
          <p:cNvPr id="129097" name="Rectangle 73"/>
          <p:cNvSpPr>
            <a:spLocks noChangeArrowheads="1"/>
          </p:cNvSpPr>
          <p:nvPr/>
        </p:nvSpPr>
        <p:spPr bwMode="auto">
          <a:xfrm>
            <a:off x="6477000" y="4191000"/>
            <a:ext cx="3581400" cy="1981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9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9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9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29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29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9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9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50" grpId="0"/>
      <p:bldP spid="129062" grpId="0"/>
      <p:bldP spid="129063" grpId="0"/>
      <p:bldP spid="129074" grpId="0"/>
      <p:bldP spid="129075" grpId="0"/>
      <p:bldP spid="129081" grpId="0"/>
      <p:bldP spid="129082" grpId="0"/>
      <p:bldP spid="129090" grpId="0"/>
      <p:bldP spid="129091" grpId="0"/>
      <p:bldP spid="129092" grpId="0"/>
      <p:bldP spid="129093" grpId="0"/>
      <p:bldP spid="129094" grpId="0"/>
      <p:bldP spid="129095" grpId="0"/>
      <p:bldP spid="129096" grpId="0"/>
      <p:bldP spid="12909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3" t="27967" r="13125" b="16936"/>
          <a:stretch/>
        </p:blipFill>
        <p:spPr>
          <a:xfrm>
            <a:off x="4032354" y="2513479"/>
            <a:ext cx="6129196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3505" r="62906" b="37592"/>
          <a:stretch/>
        </p:blipFill>
        <p:spPr>
          <a:xfrm>
            <a:off x="1018587" y="2904532"/>
            <a:ext cx="2388965" cy="1981200"/>
          </a:xfrm>
          <a:prstGeom prst="rect">
            <a:avLst/>
          </a:prstGeom>
        </p:spPr>
      </p:pic>
      <p:sp>
        <p:nvSpPr>
          <p:cNvPr id="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250" y="228264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252" y="522321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xmlns="" id="{C9746BEE-E45E-F12C-4453-DC59CD2B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459" y="251347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xmlns="" id="{661165B7-E7FB-0FA4-F4B2-44BA96279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959" y="4886263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100" y="3429000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Invalid State</a:t>
            </a:r>
          </a:p>
        </p:txBody>
      </p:sp>
    </p:spTree>
    <p:extLst>
      <p:ext uri="{BB962C8B-B14F-4D97-AF65-F5344CB8AC3E}">
        <p14:creationId xmlns:p14="http://schemas.microsoft.com/office/powerpoint/2010/main" val="2311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3" t="27967" r="13125" b="16936"/>
          <a:stretch/>
        </p:blipFill>
        <p:spPr>
          <a:xfrm>
            <a:off x="4032354" y="2513479"/>
            <a:ext cx="6129196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3505" r="62906" b="37592"/>
          <a:stretch/>
        </p:blipFill>
        <p:spPr>
          <a:xfrm>
            <a:off x="1018587" y="2904532"/>
            <a:ext cx="2388965" cy="1981200"/>
          </a:xfrm>
          <a:prstGeom prst="rect">
            <a:avLst/>
          </a:prstGeom>
        </p:spPr>
      </p:pic>
      <p:sp>
        <p:nvSpPr>
          <p:cNvPr id="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250" y="228264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252" y="522321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xmlns="" id="{C9746BEE-E45E-F12C-4453-DC59CD2B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459" y="251347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xmlns="" id="{661165B7-E7FB-0FA4-F4B2-44BA96279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959" y="4886263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100" y="3429000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1" name="Text Box 37">
            <a:extLst>
              <a:ext uri="{FF2B5EF4-FFF2-40B4-BE49-F238E27FC236}">
                <a16:creationId xmlns:a16="http://schemas.microsoft.com/office/drawing/2014/main" xmlns="" id="{F04BD94B-485C-B6BB-E697-0926EA8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657" y="4655430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2" name="Text Box 37">
            <a:extLst>
              <a:ext uri="{FF2B5EF4-FFF2-40B4-BE49-F238E27FC236}">
                <a16:creationId xmlns:a16="http://schemas.microsoft.com/office/drawing/2014/main" xmlns="" id="{5A92BB21-7461-0711-BE31-44F87A8E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907" y="2904532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9" y="3836592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4" name="Text Box 37">
            <a:extLst>
              <a:ext uri="{FF2B5EF4-FFF2-40B4-BE49-F238E27FC236}">
                <a16:creationId xmlns:a16="http://schemas.microsoft.com/office/drawing/2014/main" xmlns="" id="{9747E489-A9C1-5FEC-9DFC-0A28C57A8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0616" y="3836592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Set  State = Q= high</a:t>
            </a:r>
          </a:p>
        </p:txBody>
      </p:sp>
    </p:spTree>
    <p:extLst>
      <p:ext uri="{BB962C8B-B14F-4D97-AF65-F5344CB8AC3E}">
        <p14:creationId xmlns:p14="http://schemas.microsoft.com/office/powerpoint/2010/main" val="66497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3" t="27967" r="13125" b="16936"/>
          <a:stretch/>
        </p:blipFill>
        <p:spPr>
          <a:xfrm>
            <a:off x="4032354" y="2513479"/>
            <a:ext cx="6129196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3505" r="62906" b="37046"/>
          <a:stretch/>
        </p:blipFill>
        <p:spPr>
          <a:xfrm>
            <a:off x="1018587" y="2904532"/>
            <a:ext cx="2388965" cy="2018602"/>
          </a:xfrm>
          <a:prstGeom prst="rect">
            <a:avLst/>
          </a:prstGeom>
        </p:spPr>
      </p:pic>
      <p:sp>
        <p:nvSpPr>
          <p:cNvPr id="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250" y="228264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252" y="522321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xmlns="" id="{C9746BEE-E45E-F12C-4453-DC59CD2B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459" y="251347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xmlns="" id="{661165B7-E7FB-0FA4-F4B2-44BA96279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959" y="4886263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100" y="3429000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1" name="Text Box 37">
            <a:extLst>
              <a:ext uri="{FF2B5EF4-FFF2-40B4-BE49-F238E27FC236}">
                <a16:creationId xmlns:a16="http://schemas.microsoft.com/office/drawing/2014/main" xmlns="" id="{F04BD94B-485C-B6BB-E697-0926EA8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657" y="4655430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 Box 37">
            <a:extLst>
              <a:ext uri="{FF2B5EF4-FFF2-40B4-BE49-F238E27FC236}">
                <a16:creationId xmlns:a16="http://schemas.microsoft.com/office/drawing/2014/main" xmlns="" id="{5A92BB21-7461-0711-BE31-44F87A8E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907" y="2904532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9" y="3836592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4" name="Text Box 37">
            <a:extLst>
              <a:ext uri="{FF2B5EF4-FFF2-40B4-BE49-F238E27FC236}">
                <a16:creationId xmlns:a16="http://schemas.microsoft.com/office/drawing/2014/main" xmlns="" id="{9747E489-A9C1-5FEC-9DFC-0A28C57A8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354" y="3836592"/>
            <a:ext cx="26887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Reset  State = Q= high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301F9E8-C813-419D-7002-6B95E2AF14AC}"/>
              </a:ext>
            </a:extLst>
          </p:cNvPr>
          <p:cNvCxnSpPr/>
          <p:nvPr/>
        </p:nvCxnSpPr>
        <p:spPr>
          <a:xfrm>
            <a:off x="10163330" y="3882450"/>
            <a:ext cx="2380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8" y="4244184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Reset  State</a:t>
            </a:r>
          </a:p>
        </p:txBody>
      </p:sp>
    </p:spTree>
    <p:extLst>
      <p:ext uri="{BB962C8B-B14F-4D97-AF65-F5344CB8AC3E}">
        <p14:creationId xmlns:p14="http://schemas.microsoft.com/office/powerpoint/2010/main" val="22712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3" t="27967" r="13125" b="16936"/>
          <a:stretch/>
        </p:blipFill>
        <p:spPr>
          <a:xfrm>
            <a:off x="4032354" y="2513479"/>
            <a:ext cx="6129196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3505" r="62906" b="37046"/>
          <a:stretch/>
        </p:blipFill>
        <p:spPr>
          <a:xfrm>
            <a:off x="1018587" y="2904532"/>
            <a:ext cx="2388965" cy="2018602"/>
          </a:xfrm>
          <a:prstGeom prst="rect">
            <a:avLst/>
          </a:prstGeom>
        </p:spPr>
      </p:pic>
      <p:sp>
        <p:nvSpPr>
          <p:cNvPr id="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250" y="228264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252" y="522321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xmlns="" id="{C9746BEE-E45E-F12C-4453-DC59CD2B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459" y="251347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xmlns="" id="{661165B7-E7FB-0FA4-F4B2-44BA96279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959" y="4886263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100" y="3429000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1" name="Text Box 37">
            <a:extLst>
              <a:ext uri="{FF2B5EF4-FFF2-40B4-BE49-F238E27FC236}">
                <a16:creationId xmlns:a16="http://schemas.microsoft.com/office/drawing/2014/main" xmlns="" id="{F04BD94B-485C-B6BB-E697-0926EA809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3657" y="4655430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 Box 37">
            <a:extLst>
              <a:ext uri="{FF2B5EF4-FFF2-40B4-BE49-F238E27FC236}">
                <a16:creationId xmlns:a16="http://schemas.microsoft.com/office/drawing/2014/main" xmlns="" id="{5A92BB21-7461-0711-BE31-44F87A8E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907" y="2904532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9" y="3836592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8" y="4197793"/>
            <a:ext cx="2057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Reset  State</a:t>
            </a: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xmlns="" id="{0A4AF3A7-C1F4-FCB8-4698-283EEA91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097" y="4553802"/>
            <a:ext cx="2388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No Change State</a:t>
            </a:r>
          </a:p>
        </p:txBody>
      </p:sp>
    </p:spTree>
    <p:extLst>
      <p:ext uri="{BB962C8B-B14F-4D97-AF65-F5344CB8AC3E}">
        <p14:creationId xmlns:p14="http://schemas.microsoft.com/office/powerpoint/2010/main" val="25185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24" t="27967" r="13126" b="16936"/>
          <a:stretch/>
        </p:blipFill>
        <p:spPr>
          <a:xfrm>
            <a:off x="4498258" y="2513479"/>
            <a:ext cx="5663292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33505" r="62906" b="37046"/>
          <a:stretch/>
        </p:blipFill>
        <p:spPr>
          <a:xfrm>
            <a:off x="5327722" y="750571"/>
            <a:ext cx="1497728" cy="1265534"/>
          </a:xfrm>
          <a:prstGeom prst="rect">
            <a:avLst/>
          </a:prstGeom>
        </p:spPr>
      </p:pic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6" y="365192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90" y="982468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89" y="1214365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469124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Reset  State</a:t>
            </a: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xmlns="" id="{0A4AF3A7-C1F4-FCB8-4698-283EEA91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723202"/>
            <a:ext cx="238896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No Change State</a:t>
            </a: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4" y="2259401"/>
            <a:ext cx="1830231" cy="105515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3" y="5195212"/>
            <a:ext cx="1830231" cy="105515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86528" y="3008620"/>
            <a:ext cx="0" cy="2507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69139" y="4120476"/>
            <a:ext cx="593688" cy="4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813" y="2146605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748" y="550959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513" y="3763261"/>
            <a:ext cx="9599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CLK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087" y="2316272"/>
            <a:ext cx="556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S*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544" y="5278765"/>
            <a:ext cx="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R*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96803"/>
              </p:ext>
            </p:extLst>
          </p:nvPr>
        </p:nvGraphicFramePr>
        <p:xfrm>
          <a:off x="8711097" y="3206076"/>
          <a:ext cx="2497678" cy="163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990"/>
                <a:gridCol w="377938"/>
                <a:gridCol w="575122"/>
                <a:gridCol w="936628"/>
              </a:tblGrid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CR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Q</a:t>
                      </a:r>
                      <a:endParaRPr lang="en-GB" dirty="0"/>
                    </a:p>
                  </a:txBody>
                  <a:tcPr/>
                </a:tc>
              </a:tr>
              <a:tr h="536909">
                <a:tc>
                  <a:txBody>
                    <a:bodyPr/>
                    <a:lstStyle/>
                    <a:p>
                      <a:r>
                        <a:rPr lang="en-GB" dirty="0" smtClean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No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 err="1" smtClean="0"/>
                        <a:t>Chng</a:t>
                      </a:r>
                      <a:r>
                        <a:rPr lang="en-GB" sz="1600" dirty="0" smtClean="0"/>
                        <a:t> 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11263561" y="3310728"/>
            <a:ext cx="309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306" y="211594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028" y="550229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24" t="27967" r="13126" b="16936"/>
          <a:stretch/>
        </p:blipFill>
        <p:spPr>
          <a:xfrm>
            <a:off x="4498258" y="2513479"/>
            <a:ext cx="5663292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33505" r="62906" b="37046"/>
          <a:stretch/>
        </p:blipFill>
        <p:spPr>
          <a:xfrm>
            <a:off x="5327722" y="750571"/>
            <a:ext cx="1497728" cy="1265534"/>
          </a:xfrm>
          <a:prstGeom prst="rect">
            <a:avLst/>
          </a:prstGeom>
        </p:spPr>
      </p:pic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6" y="365192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90" y="982468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89" y="1214365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469124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Reset  State</a:t>
            </a: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xmlns="" id="{0A4AF3A7-C1F4-FCB8-4698-283EEA91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723202"/>
            <a:ext cx="238896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No Change State</a:t>
            </a: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4" y="2259401"/>
            <a:ext cx="1830231" cy="105515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3" y="5195212"/>
            <a:ext cx="1830231" cy="105515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86528" y="3008620"/>
            <a:ext cx="0" cy="2507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69139" y="4120476"/>
            <a:ext cx="593688" cy="4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813" y="2146605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748" y="550959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513" y="3763261"/>
            <a:ext cx="9599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CLK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087" y="2316272"/>
            <a:ext cx="556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S*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544" y="5278765"/>
            <a:ext cx="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R*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75583"/>
              </p:ext>
            </p:extLst>
          </p:nvPr>
        </p:nvGraphicFramePr>
        <p:xfrm>
          <a:off x="8967017" y="3206076"/>
          <a:ext cx="2415763" cy="1999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50"/>
                <a:gridCol w="365543"/>
                <a:gridCol w="556260"/>
                <a:gridCol w="905910"/>
              </a:tblGrid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CR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Q</a:t>
                      </a:r>
                      <a:endParaRPr lang="en-GB" dirty="0"/>
                    </a:p>
                  </a:txBody>
                  <a:tcPr/>
                </a:tc>
              </a:tr>
              <a:tr h="536909">
                <a:tc>
                  <a:txBody>
                    <a:bodyPr/>
                    <a:lstStyle/>
                    <a:p>
                      <a:r>
                        <a:rPr lang="en-GB" dirty="0" smtClean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Chn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reset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11263561" y="3310728"/>
            <a:ext cx="309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306" y="211594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028" y="550229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796" y="227010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6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682" y="5265017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9887" y="2331529"/>
            <a:ext cx="10272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Combinational circuits</a:t>
            </a:r>
            <a:r>
              <a:rPr lang="en-GB" sz="3200" dirty="0"/>
              <a:t> are defined as the time independent circuits which do not depends upon previous inputs to generate any output are termed as combinational circuits.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11093434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24" t="27967" r="13126" b="16936"/>
          <a:stretch/>
        </p:blipFill>
        <p:spPr>
          <a:xfrm>
            <a:off x="4498258" y="2513479"/>
            <a:ext cx="5663292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33505" r="62906" b="37046"/>
          <a:stretch/>
        </p:blipFill>
        <p:spPr>
          <a:xfrm>
            <a:off x="5327722" y="750571"/>
            <a:ext cx="1497728" cy="1265534"/>
          </a:xfrm>
          <a:prstGeom prst="rect">
            <a:avLst/>
          </a:prstGeom>
        </p:spPr>
      </p:pic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6" y="365192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90" y="982468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89" y="1287135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469124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Reset  State</a:t>
            </a: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xmlns="" id="{0A4AF3A7-C1F4-FCB8-4698-283EEA91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723202"/>
            <a:ext cx="238896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No Change State</a:t>
            </a: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4" y="2259401"/>
            <a:ext cx="1830231" cy="105515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3" y="5195212"/>
            <a:ext cx="1830231" cy="105515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86528" y="3008620"/>
            <a:ext cx="0" cy="2507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69139" y="4120476"/>
            <a:ext cx="593688" cy="4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813" y="2146605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748" y="550959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513" y="3763261"/>
            <a:ext cx="9599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CLK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087" y="2316272"/>
            <a:ext cx="556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S*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544" y="5278765"/>
            <a:ext cx="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R*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25913"/>
              </p:ext>
            </p:extLst>
          </p:nvPr>
        </p:nvGraphicFramePr>
        <p:xfrm>
          <a:off x="8967017" y="3206076"/>
          <a:ext cx="2241757" cy="1999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93"/>
                <a:gridCol w="339213"/>
                <a:gridCol w="516193"/>
                <a:gridCol w="840658"/>
              </a:tblGrid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CR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Q</a:t>
                      </a:r>
                      <a:endParaRPr lang="en-GB" dirty="0"/>
                    </a:p>
                  </a:txBody>
                  <a:tcPr/>
                </a:tc>
              </a:tr>
              <a:tr h="536909">
                <a:tc>
                  <a:txBody>
                    <a:bodyPr/>
                    <a:lstStyle/>
                    <a:p>
                      <a:r>
                        <a:rPr lang="en-GB" dirty="0" smtClean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 </a:t>
                      </a:r>
                      <a:r>
                        <a:rPr lang="en-GB" dirty="0" err="1" smtClean="0"/>
                        <a:t>Ch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Reset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Set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11263561" y="3310728"/>
            <a:ext cx="309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306" y="211594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028" y="550229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796" y="227010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6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682" y="5265017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A046DD-A4C3-E191-60A1-AD244894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24" t="27967" r="13126" b="16936"/>
          <a:stretch/>
        </p:blipFill>
        <p:spPr>
          <a:xfrm>
            <a:off x="4498258" y="2513479"/>
            <a:ext cx="5663292" cy="3776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61947-2463-59D2-7ABD-BEE84497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54" y="738539"/>
            <a:ext cx="2365375" cy="171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67AB27-4745-130E-6891-5CE471590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64" r="30277"/>
          <a:stretch/>
        </p:blipFill>
        <p:spPr>
          <a:xfrm>
            <a:off x="859119" y="750571"/>
            <a:ext cx="1846662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2AEDE-6315-8C18-147D-03B35B2B1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33505" r="62906" b="37046"/>
          <a:stretch/>
        </p:blipFill>
        <p:spPr>
          <a:xfrm>
            <a:off x="5327722" y="750571"/>
            <a:ext cx="1497728" cy="1265534"/>
          </a:xfrm>
          <a:prstGeom prst="rect">
            <a:avLst/>
          </a:prstGeom>
        </p:spPr>
      </p:pic>
      <p:sp>
        <p:nvSpPr>
          <p:cNvPr id="7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176" y="365192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xmlns="" id="{EFFD7C58-DE95-0BFA-3B80-F7AB0DDA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90" y="982468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Invalid State</a:t>
            </a:r>
          </a:p>
        </p:txBody>
      </p:sp>
      <p:sp>
        <p:nvSpPr>
          <p:cNvPr id="13" name="Text Box 37">
            <a:extLst>
              <a:ext uri="{FF2B5EF4-FFF2-40B4-BE49-F238E27FC236}">
                <a16:creationId xmlns:a16="http://schemas.microsoft.com/office/drawing/2014/main" xmlns="" id="{8D24D8AA-6B4F-56D1-F2D6-039790DD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589" y="1214365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Set  State</a:t>
            </a: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xmlns="" id="{D987550D-1D78-3317-06EF-E12C99354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469124"/>
            <a:ext cx="205750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Reset  State</a:t>
            </a: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xmlns="" id="{0A4AF3A7-C1F4-FCB8-4698-283EEA91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718" y="1723202"/>
            <a:ext cx="238896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00" dirty="0">
                <a:solidFill>
                  <a:srgbClr val="0000FF"/>
                </a:solidFill>
              </a:rPr>
              <a:t>No Change State</a:t>
            </a: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4" y="2259401"/>
            <a:ext cx="1830231" cy="105515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3" y="5195212"/>
            <a:ext cx="1830231" cy="105515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86528" y="3008620"/>
            <a:ext cx="0" cy="2507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69139" y="4120476"/>
            <a:ext cx="593688" cy="4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813" y="2146605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6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748" y="550959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799" y="3763261"/>
            <a:ext cx="987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CLK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087" y="2316272"/>
            <a:ext cx="556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S*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9" name="Text Box 37">
            <a:extLst>
              <a:ext uri="{FF2B5EF4-FFF2-40B4-BE49-F238E27FC236}">
                <a16:creationId xmlns:a16="http://schemas.microsoft.com/office/drawing/2014/main" xmlns="" id="{4668A371-ABCE-1FE2-3A8D-469D7571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544" y="5278765"/>
            <a:ext cx="715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R*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92797"/>
              </p:ext>
            </p:extLst>
          </p:nvPr>
        </p:nvGraphicFramePr>
        <p:xfrm>
          <a:off x="8967017" y="3206076"/>
          <a:ext cx="2415763" cy="1999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50"/>
                <a:gridCol w="365543"/>
                <a:gridCol w="556260"/>
                <a:gridCol w="905910"/>
              </a:tblGrid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CR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Q</a:t>
                      </a:r>
                      <a:endParaRPr lang="en-GB" dirty="0"/>
                    </a:p>
                  </a:txBody>
                  <a:tcPr/>
                </a:tc>
              </a:tr>
              <a:tr h="536909">
                <a:tc>
                  <a:txBody>
                    <a:bodyPr/>
                    <a:lstStyle/>
                    <a:p>
                      <a:r>
                        <a:rPr lang="en-GB" dirty="0" smtClean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Previous</a:t>
                      </a:r>
                      <a:endParaRPr lang="en-GB" sz="1600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Reset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Set</a:t>
                      </a:r>
                      <a:endParaRPr lang="en-GB" dirty="0"/>
                    </a:p>
                  </a:txBody>
                  <a:tcPr/>
                </a:tc>
              </a:tr>
              <a:tr h="306805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Invalid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306" y="2115948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028" y="550229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796" y="2270106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6" name="Text Box 37">
            <a:extLst>
              <a:ext uri="{FF2B5EF4-FFF2-40B4-BE49-F238E27FC236}">
                <a16:creationId xmlns:a16="http://schemas.microsoft.com/office/drawing/2014/main" xmlns="" id="{84E6E326-C540-BCD5-D3A0-7BC13E8F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682" y="5265017"/>
            <a:ext cx="38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0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63066" y="5230446"/>
            <a:ext cx="117987" cy="884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370440" y="3559272"/>
            <a:ext cx="117987" cy="884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66" y="3135274"/>
            <a:ext cx="6163700" cy="234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9" y="2776593"/>
            <a:ext cx="4124278" cy="30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26" y="3504885"/>
            <a:ext cx="2325394" cy="1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03" y="2975918"/>
            <a:ext cx="5592098" cy="33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85" y="2825234"/>
            <a:ext cx="6094472" cy="34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1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4" y="2958302"/>
            <a:ext cx="5794934" cy="33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1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30" y="2973050"/>
            <a:ext cx="5249926" cy="29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2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46" y="3103514"/>
            <a:ext cx="5464289" cy="31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08" y="3099307"/>
            <a:ext cx="5290514" cy="31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3444" y="1981200"/>
            <a:ext cx="872121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b="1" dirty="0"/>
              <a:t>Combinational Circuit –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In this output depends only upon present input.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Speed is fast.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It is designed easy.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There is no feedback between input and output.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This is time independent.</a:t>
            </a:r>
          </a:p>
          <a:p>
            <a:pPr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Elementary building blocks: Logic gates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Combinational circuits don’t have capability to store any state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These circuits do not have any memory element</a:t>
            </a:r>
            <a:endParaRPr lang="en-GB" sz="24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40775265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23" y="2973050"/>
            <a:ext cx="5472795" cy="31569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79688" y="4188541"/>
            <a:ext cx="0" cy="19856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89954" y="3569110"/>
            <a:ext cx="0" cy="28316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09" y="2872720"/>
            <a:ext cx="5397909" cy="31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30" y="2974893"/>
            <a:ext cx="5663381" cy="32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97" y="2825234"/>
            <a:ext cx="5951614" cy="33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88" y="2825234"/>
            <a:ext cx="5875159" cy="33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2362200" y="1600200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A gated latch is a variation on the basic latch.</a:t>
            </a:r>
          </a:p>
        </p:txBody>
      </p:sp>
      <p:pic>
        <p:nvPicPr>
          <p:cNvPr id="135171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5205" name="Text Box 37"/>
          <p:cNvSpPr txBox="1">
            <a:spLocks noChangeArrowheads="1"/>
          </p:cNvSpPr>
          <p:nvPr/>
        </p:nvSpPr>
        <p:spPr bwMode="auto">
          <a:xfrm>
            <a:off x="2438401" y="2117348"/>
            <a:ext cx="84016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/>
              <a:t>The gated latch has an additional input, called enable (</a:t>
            </a:r>
            <a:r>
              <a:rPr lang="en-US" sz="2000" i="1" dirty="0"/>
              <a:t>EN</a:t>
            </a:r>
            <a:r>
              <a:rPr lang="en-US" sz="2000" dirty="0"/>
              <a:t>) that must be HIGH in order for the latch to respond to the </a:t>
            </a:r>
            <a:r>
              <a:rPr lang="en-US" sz="2000" i="1" dirty="0"/>
              <a:t>S</a:t>
            </a:r>
            <a:r>
              <a:rPr lang="en-US" sz="2000" dirty="0"/>
              <a:t> and </a:t>
            </a:r>
            <a:r>
              <a:rPr lang="en-US" sz="2000" i="1" dirty="0"/>
              <a:t>R</a:t>
            </a:r>
            <a:r>
              <a:rPr lang="en-US" sz="2000" dirty="0"/>
              <a:t> inputs.</a:t>
            </a:r>
          </a:p>
        </p:txBody>
      </p:sp>
      <p:sp>
        <p:nvSpPr>
          <p:cNvPr id="135243" name="Rectangle 75"/>
          <p:cNvSpPr>
            <a:spLocks noChangeArrowheads="1"/>
          </p:cNvSpPr>
          <p:nvPr/>
        </p:nvSpPr>
        <p:spPr bwMode="auto">
          <a:xfrm>
            <a:off x="4495800" y="5791200"/>
            <a:ext cx="4260850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98" y="2883523"/>
            <a:ext cx="5420033" cy="31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3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2667000" y="1600201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2667000" y="4876801"/>
            <a:ext cx="6781800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/>
              <a:t>A simple rule for the </a:t>
            </a:r>
            <a:r>
              <a:rPr lang="en-US" i="1"/>
              <a:t>D</a:t>
            </a:r>
            <a:r>
              <a:rPr lang="en-US"/>
              <a:t> latch is: </a:t>
            </a:r>
          </a:p>
          <a:p>
            <a:pPr eaLnBrk="1" hangingPunct="1">
              <a:spcBef>
                <a:spcPct val="10000"/>
              </a:spcBef>
            </a:pPr>
            <a:r>
              <a:rPr lang="en-US" i="1">
                <a:solidFill>
                  <a:srgbClr val="FF3300"/>
                </a:solidFill>
              </a:rPr>
              <a:t>	Q</a:t>
            </a:r>
            <a:r>
              <a:rPr lang="en-US">
                <a:solidFill>
                  <a:srgbClr val="FF3300"/>
                </a:solidFill>
              </a:rPr>
              <a:t> follows </a:t>
            </a:r>
            <a:r>
              <a:rPr lang="en-US" i="1">
                <a:solidFill>
                  <a:srgbClr val="FF3300"/>
                </a:solidFill>
              </a:rPr>
              <a:t>D</a:t>
            </a:r>
            <a:r>
              <a:rPr lang="en-US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13" y="2337549"/>
            <a:ext cx="5608771" cy="25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2667000" y="1600201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2667000" y="4876801"/>
            <a:ext cx="6781800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/>
              <a:t>A simple rule for the </a:t>
            </a:r>
            <a:r>
              <a:rPr lang="en-US" i="1"/>
              <a:t>D</a:t>
            </a:r>
            <a:r>
              <a:rPr lang="en-US"/>
              <a:t> latch is: </a:t>
            </a:r>
          </a:p>
          <a:p>
            <a:pPr eaLnBrk="1" hangingPunct="1">
              <a:spcBef>
                <a:spcPct val="10000"/>
              </a:spcBef>
            </a:pPr>
            <a:r>
              <a:rPr lang="en-US" i="1">
                <a:solidFill>
                  <a:srgbClr val="FF3300"/>
                </a:solidFill>
              </a:rPr>
              <a:t>	Q</a:t>
            </a:r>
            <a:r>
              <a:rPr lang="en-US">
                <a:solidFill>
                  <a:srgbClr val="FF3300"/>
                </a:solidFill>
              </a:rPr>
              <a:t> follows </a:t>
            </a:r>
            <a:r>
              <a:rPr lang="en-US" i="1">
                <a:solidFill>
                  <a:srgbClr val="FF3300"/>
                </a:solidFill>
              </a:rPr>
              <a:t>D</a:t>
            </a:r>
            <a:r>
              <a:rPr lang="en-US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2334401"/>
            <a:ext cx="5603058" cy="26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2667000" y="1600201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2667000" y="4876801"/>
            <a:ext cx="6781800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/>
              <a:t>A simple rule for the </a:t>
            </a:r>
            <a:r>
              <a:rPr lang="en-US" i="1"/>
              <a:t>D</a:t>
            </a:r>
            <a:r>
              <a:rPr lang="en-US"/>
              <a:t> latch is: </a:t>
            </a:r>
          </a:p>
          <a:p>
            <a:pPr eaLnBrk="1" hangingPunct="1">
              <a:spcBef>
                <a:spcPct val="10000"/>
              </a:spcBef>
            </a:pPr>
            <a:r>
              <a:rPr lang="en-US" i="1">
                <a:solidFill>
                  <a:srgbClr val="FF3300"/>
                </a:solidFill>
              </a:rPr>
              <a:t>	Q</a:t>
            </a:r>
            <a:r>
              <a:rPr lang="en-US">
                <a:solidFill>
                  <a:srgbClr val="FF3300"/>
                </a:solidFill>
              </a:rPr>
              <a:t> follows </a:t>
            </a:r>
            <a:r>
              <a:rPr lang="en-US" i="1">
                <a:solidFill>
                  <a:srgbClr val="FF3300"/>
                </a:solidFill>
              </a:rPr>
              <a:t>D</a:t>
            </a:r>
            <a:r>
              <a:rPr lang="en-US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35" y="2335147"/>
            <a:ext cx="5144708" cy="25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61" y="2311548"/>
            <a:ext cx="6135329" cy="34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3444" y="1981200"/>
            <a:ext cx="8721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b="1" dirty="0"/>
              <a:t>Combinational Circuit </a:t>
            </a:r>
            <a:r>
              <a:rPr lang="fr-FR" sz="2000" b="1" dirty="0"/>
              <a:t>Exemples –</a:t>
            </a:r>
            <a:r>
              <a:rPr lang="fr-FR" sz="2000" dirty="0"/>
              <a:t> </a:t>
            </a:r>
            <a:r>
              <a:rPr lang="fr-FR" sz="2000" b="1" dirty="0"/>
              <a:t>Encoder, </a:t>
            </a:r>
            <a:r>
              <a:rPr lang="fr-FR" sz="2000" b="1" dirty="0" err="1"/>
              <a:t>Decoder</a:t>
            </a:r>
            <a:r>
              <a:rPr lang="fr-FR" sz="2000" dirty="0"/>
              <a:t>, </a:t>
            </a:r>
            <a:r>
              <a:rPr lang="fr-FR" sz="2000" b="1" dirty="0"/>
              <a:t>Multiplexer,</a:t>
            </a:r>
            <a:r>
              <a:rPr lang="fr-FR" sz="2000" dirty="0"/>
              <a:t> </a:t>
            </a:r>
            <a:r>
              <a:rPr lang="fr-FR" sz="2000" b="1" dirty="0" err="1"/>
              <a:t>Demultiplexer</a:t>
            </a:r>
            <a:endParaRPr lang="en-GB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45" y="3448110"/>
            <a:ext cx="6890812" cy="19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6053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/>
          <a:stretch/>
        </p:blipFill>
        <p:spPr>
          <a:xfrm>
            <a:off x="2316924" y="2359742"/>
            <a:ext cx="6692912" cy="37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88" y="2403761"/>
            <a:ext cx="6581755" cy="37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35" y="2450504"/>
            <a:ext cx="8141111" cy="216324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61415" y="2905436"/>
            <a:ext cx="0" cy="2256503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84160" y="2905436"/>
            <a:ext cx="0" cy="2256503"/>
          </a:xfrm>
          <a:prstGeom prst="lin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32" y="2245524"/>
            <a:ext cx="6559982" cy="37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824706" y="1568919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</a:t>
            </a:r>
            <a:r>
              <a:rPr lang="en-US" i="1"/>
              <a:t>D</a:t>
            </a:r>
            <a:r>
              <a:rPr lang="en-US"/>
              <a:t> latch is an variation of the </a:t>
            </a:r>
            <a:r>
              <a:rPr lang="en-US" i="1"/>
              <a:t>S-R</a:t>
            </a:r>
            <a:r>
              <a:rPr lang="en-US"/>
              <a:t> latch but combines the </a:t>
            </a:r>
            <a:r>
              <a:rPr lang="en-US" i="1"/>
              <a:t>S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inputs into a single </a:t>
            </a:r>
            <a:r>
              <a:rPr lang="en-US" i="1"/>
              <a:t>D</a:t>
            </a:r>
            <a:r>
              <a:rPr lang="en-US"/>
              <a:t> input as shown: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3771900" y="1801674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dirty="0"/>
              <a:t>A simple rule for the </a:t>
            </a:r>
            <a:r>
              <a:rPr lang="en-US" i="1" dirty="0"/>
              <a:t>D</a:t>
            </a:r>
            <a:r>
              <a:rPr lang="en-US" dirty="0"/>
              <a:t> latch is: </a:t>
            </a:r>
            <a:r>
              <a:rPr lang="en-US" i="1" dirty="0" smtClean="0">
                <a:solidFill>
                  <a:srgbClr val="FF3300"/>
                </a:solidFill>
              </a:rPr>
              <a:t>Q</a:t>
            </a:r>
            <a:r>
              <a:rPr lang="en-US" dirty="0" smtClean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</a:rPr>
              <a:t>follows </a:t>
            </a:r>
            <a:r>
              <a:rPr lang="en-US" i="1" dirty="0">
                <a:solidFill>
                  <a:srgbClr val="FF3300"/>
                </a:solidFill>
              </a:rPr>
              <a:t>D</a:t>
            </a:r>
            <a:r>
              <a:rPr lang="en-US" dirty="0">
                <a:solidFill>
                  <a:srgbClr val="FF3300"/>
                </a:solidFill>
              </a:rPr>
              <a:t> when the Enable is active.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7177" t="9658" r="17258" b="22568"/>
          <a:stretch/>
        </p:blipFill>
        <p:spPr>
          <a:xfrm>
            <a:off x="2684205" y="2403761"/>
            <a:ext cx="6253317" cy="36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3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438401" y="1143000"/>
            <a:ext cx="88985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Latches</a:t>
            </a: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2667000" y="1600201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truth table for the </a:t>
            </a:r>
            <a:r>
              <a:rPr lang="en-US" i="1"/>
              <a:t>D</a:t>
            </a:r>
            <a:r>
              <a:rPr lang="en-US"/>
              <a:t> latch summarizes its operation. If </a:t>
            </a:r>
            <a:r>
              <a:rPr lang="en-US" i="1"/>
              <a:t>EN</a:t>
            </a:r>
            <a:r>
              <a:rPr lang="en-US"/>
              <a:t> is LOW, then there is no change in the output and it is latched.</a:t>
            </a:r>
          </a:p>
        </p:txBody>
      </p:sp>
      <p:graphicFrame>
        <p:nvGraphicFramePr>
          <p:cNvPr id="139285" name="Object 21"/>
          <p:cNvGraphicFramePr>
            <a:graphicFrameLocks noChangeAspect="1"/>
          </p:cNvGraphicFramePr>
          <p:nvPr/>
        </p:nvGraphicFramePr>
        <p:xfrm>
          <a:off x="4419600" y="2590801"/>
          <a:ext cx="3505200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CorelDRAW" r:id="rId5" imgW="1932753" imgH="1048187" progId="CorelDRAW.Graphic.13">
                  <p:embed/>
                </p:oleObj>
              </mc:Choice>
              <mc:Fallback>
                <p:oleObj name="CorelDRAW" r:id="rId5" imgW="1932753" imgH="1048187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590801"/>
                        <a:ext cx="3505200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743200" y="2256503"/>
            <a:ext cx="6223819" cy="589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456901" y="1666568"/>
            <a:ext cx="1" cy="6194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72697" y="2315497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52270" y="2256503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2645" y="331838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4062" y="317732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05745" y="3805705"/>
            <a:ext cx="382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Stores 1-bit of Information (1 or 0 )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05745" y="4352055"/>
            <a:ext cx="382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Two Stable States –  Bi-stable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504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743200" y="2256503"/>
            <a:ext cx="6223819" cy="589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456901" y="1666568"/>
            <a:ext cx="1" cy="6194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72697" y="2315497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52270" y="2256503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2645" y="331838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4062" y="317732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374490" y="4175037"/>
            <a:ext cx="1081548" cy="77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Latch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22323" y="4560665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6038" y="4554246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0660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08205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89951" y="415413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1</a:t>
            </a:r>
            <a:endParaRPr lang="en-GB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69807" y="415413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1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5192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743200" y="2256503"/>
            <a:ext cx="6223819" cy="589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456901" y="1666568"/>
            <a:ext cx="1" cy="6194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72697" y="2315497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52270" y="2256503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2645" y="331838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4062" y="317732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374490" y="4175037"/>
            <a:ext cx="1081548" cy="77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Latch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22323" y="4560665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6038" y="4554246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0660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08205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89951" y="415413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0</a:t>
            </a:r>
            <a:endParaRPr lang="en-GB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69807" y="415413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0</a:t>
            </a:r>
            <a:endParaRPr lang="en-GB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885335" y="5407999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Transparent Latch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14606" y="5109130"/>
            <a:ext cx="352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6"/>
                </a:solidFill>
              </a:rPr>
              <a:t>Asynchronous Memory Element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743200" y="2256503"/>
            <a:ext cx="6223819" cy="589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456901" y="1666568"/>
            <a:ext cx="1" cy="6194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72697" y="2315497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52270" y="2256503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2645" y="331838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4062" y="317732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389730" y="4175037"/>
            <a:ext cx="1081548" cy="77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Gated</a:t>
            </a:r>
          </a:p>
          <a:p>
            <a:pPr algn="ctr"/>
            <a:r>
              <a:rPr lang="en-GB" dirty="0" smtClean="0"/>
              <a:t>Latch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22323" y="4321277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6038" y="4554246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6414" y="4061080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08205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22323" y="4676703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7085" y="4433083"/>
            <a:ext cx="101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Enable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88702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9887" y="2331529"/>
            <a:ext cx="10272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Sequential circuits</a:t>
            </a:r>
            <a:r>
              <a:rPr lang="en-GB" sz="3200" dirty="0"/>
              <a:t> are those which are dependent on clock cycles and depends on present as well as past inputs to generate any output.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5601359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83765" y="240950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302165" y="2116394"/>
            <a:ext cx="3451120" cy="885214"/>
            <a:chOff x="757085" y="4061080"/>
            <a:chExt cx="3451120" cy="885214"/>
          </a:xfrm>
        </p:grpSpPr>
        <p:sp>
          <p:nvSpPr>
            <p:cNvPr id="5" name="Rounded Rectangle 4"/>
            <p:cNvSpPr/>
            <p:nvPr/>
          </p:nvSpPr>
          <p:spPr>
            <a:xfrm>
              <a:off x="2389730" y="4175037"/>
              <a:ext cx="1081548" cy="77125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Gated</a:t>
              </a:r>
            </a:p>
            <a:p>
              <a:pPr algn="ctr"/>
              <a:r>
                <a:rPr lang="en-GB" dirty="0" smtClean="0"/>
                <a:t>Latch</a:t>
              </a:r>
              <a:endParaRPr lang="en-GB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622323" y="4321277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456038" y="4554246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96414" y="4061080"/>
              <a:ext cx="825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Input</a:t>
              </a:r>
              <a:endParaRPr lang="en-GB" sz="2000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2323" y="4676703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57085" y="4433083"/>
              <a:ext cx="1014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Enable</a:t>
              </a:r>
              <a:endParaRPr lang="en-GB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2925" y="2516504"/>
            <a:ext cx="1508760" cy="317180"/>
            <a:chOff x="1676400" y="3881060"/>
            <a:chExt cx="1508760" cy="31718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200462" y="2040872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4"/>
                </a:solidFill>
              </a:rPr>
              <a:t>CLK</a:t>
            </a:r>
            <a:endParaRPr lang="en-GB" b="1" dirty="0">
              <a:solidFill>
                <a:schemeClr val="accent4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61909" y="4650104"/>
            <a:ext cx="1508760" cy="317180"/>
            <a:chOff x="1676400" y="3881060"/>
            <a:chExt cx="1508760" cy="31718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453952" y="4634864"/>
            <a:ext cx="1508760" cy="317180"/>
            <a:chOff x="1676400" y="3881060"/>
            <a:chExt cx="1508760" cy="31718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4434350" y="4041676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Level Sensitive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457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83765" y="240950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302165" y="2116394"/>
            <a:ext cx="3451120" cy="885214"/>
            <a:chOff x="757085" y="4061080"/>
            <a:chExt cx="3451120" cy="885214"/>
          </a:xfrm>
        </p:grpSpPr>
        <p:sp>
          <p:nvSpPr>
            <p:cNvPr id="5" name="Rounded Rectangle 4"/>
            <p:cNvSpPr/>
            <p:nvPr/>
          </p:nvSpPr>
          <p:spPr>
            <a:xfrm>
              <a:off x="2389730" y="4175037"/>
              <a:ext cx="1081548" cy="77125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Gated</a:t>
              </a:r>
            </a:p>
            <a:p>
              <a:pPr algn="ctr"/>
              <a:r>
                <a:rPr lang="en-GB" dirty="0" smtClean="0"/>
                <a:t>Latch</a:t>
              </a:r>
              <a:endParaRPr lang="en-GB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622323" y="4321277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456038" y="4554246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96414" y="4061080"/>
              <a:ext cx="825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Input</a:t>
              </a:r>
              <a:endParaRPr lang="en-GB" sz="2000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2323" y="4676703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57085" y="4433083"/>
              <a:ext cx="1014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Enable</a:t>
              </a:r>
              <a:endParaRPr lang="en-GB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2925" y="2516504"/>
            <a:ext cx="1508760" cy="317180"/>
            <a:chOff x="1676400" y="3881060"/>
            <a:chExt cx="1508760" cy="31718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200462" y="2040872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4"/>
                </a:solidFill>
              </a:rPr>
              <a:t>CLK</a:t>
            </a:r>
            <a:endParaRPr lang="en-GB" b="1" dirty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34" t="44083" r="40000" b="19340"/>
          <a:stretch/>
        </p:blipFill>
        <p:spPr>
          <a:xfrm>
            <a:off x="2829725" y="3243932"/>
            <a:ext cx="4839436" cy="29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743200" y="2256503"/>
            <a:ext cx="6223819" cy="589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456901" y="1666568"/>
            <a:ext cx="1" cy="61943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72697" y="2315497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52270" y="2256503"/>
            <a:ext cx="14749" cy="1002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6749" y="1312607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Memory Element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2645" y="331838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4062" y="317732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389730" y="4175037"/>
            <a:ext cx="1081548" cy="77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Gated</a:t>
            </a:r>
          </a:p>
          <a:p>
            <a:pPr algn="ctr"/>
            <a:r>
              <a:rPr lang="en-GB" dirty="0" smtClean="0"/>
              <a:t>Latch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22323" y="4321277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56038" y="4554246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6414" y="4061080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159044" y="432127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22323" y="4676703"/>
            <a:ext cx="7521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7085" y="4433083"/>
            <a:ext cx="1014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Enable</a:t>
            </a:r>
            <a:endParaRPr lang="en-GB" sz="20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8554062" y="3727000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801895" y="3913238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01894" y="4357154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635610" y="4070912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9559" y="3684265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059559" y="4125292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321407" y="3849903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776065" y="5301993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8560171" y="5301993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9309928" y="5295843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92606" y="6017875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83440" y="5301993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152172" y="5301993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174274" y="6011725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554061" y="5295843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941226" y="5295843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67016" y="6011725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09928" y="5290332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9714281" y="5266049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714281" y="5981931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9224" y="4805970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428628" y="5636164"/>
            <a:ext cx="1508760" cy="317180"/>
            <a:chOff x="1676400" y="3881060"/>
            <a:chExt cx="1508760" cy="31718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509252" y="5160532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Level Triggered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609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4888" y="106830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574888" y="1617981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22721" y="1804219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822720" y="2248135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656436" y="1961893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80385" y="1575246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0385" y="2016273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42233" y="1740884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96891" y="3192974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580997" y="3192974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30754" y="3186824"/>
            <a:ext cx="14750" cy="715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13432" y="3908856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04266" y="3192974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172998" y="3192974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95100" y="3902706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74887" y="3186824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962052" y="3186824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87842" y="3902706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30754" y="3181313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35107" y="3157030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35107" y="3872912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5972" y="3344710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Rising Edge 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410759" y="5085269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01593" y="4369387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4798078" y="4369387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92427" y="5079119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72214" y="4363237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577321" y="4345461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85169" y="5079119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8081" y="4357726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32434" y="5049325"/>
            <a:ext cx="3834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286114" y="4527273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Falling Edge 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6336074" y="4395829"/>
            <a:ext cx="22102" cy="715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91679" y="4362515"/>
            <a:ext cx="35836" cy="745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176452" y="4352556"/>
            <a:ext cx="35836" cy="745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58957" y="4352556"/>
            <a:ext cx="35836" cy="745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531536" y="3472802"/>
            <a:ext cx="312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 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21674" y="4725394"/>
            <a:ext cx="312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 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2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4888" y="106830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574888" y="1617981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22721" y="1804219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822720" y="2248135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656436" y="1961893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80385" y="1575246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0385" y="2016273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42233" y="1740884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460" t="43895" r="37096" b="20846"/>
          <a:stretch/>
        </p:blipFill>
        <p:spPr>
          <a:xfrm>
            <a:off x="3392123" y="3345658"/>
            <a:ext cx="4970212" cy="27798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626064" y="2808829"/>
            <a:ext cx="312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 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5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4888" y="1068306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574888" y="1617981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22721" y="1804219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822720" y="2248135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656436" y="1961893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80385" y="1575246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80385" y="2016273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42233" y="1740884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26064" y="2860298"/>
            <a:ext cx="312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 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218" t="44083" r="38307" b="21784"/>
          <a:stretch/>
        </p:blipFill>
        <p:spPr>
          <a:xfrm>
            <a:off x="3569102" y="3304214"/>
            <a:ext cx="5093120" cy="28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4109" y="1049240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334109" y="1598915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81942" y="1785153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941" y="2229069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15657" y="1942827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9606" y="1556180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9606" y="1997207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01454" y="1721818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460" t="43895" r="37096" b="20846"/>
          <a:stretch/>
        </p:blipFill>
        <p:spPr>
          <a:xfrm>
            <a:off x="885677" y="3876774"/>
            <a:ext cx="4020617" cy="224876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31356" y="3192287"/>
            <a:ext cx="312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 Edge Triggered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84254" y="1496805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6733134" y="1281292"/>
            <a:ext cx="3451120" cy="885214"/>
            <a:chOff x="757085" y="4061080"/>
            <a:chExt cx="3451120" cy="885214"/>
          </a:xfrm>
        </p:grpSpPr>
        <p:sp>
          <p:nvSpPr>
            <p:cNvPr id="14" name="Rounded Rectangle 13"/>
            <p:cNvSpPr/>
            <p:nvPr/>
          </p:nvSpPr>
          <p:spPr>
            <a:xfrm>
              <a:off x="2389730" y="4175037"/>
              <a:ext cx="1081548" cy="77125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Gated</a:t>
              </a:r>
            </a:p>
            <a:p>
              <a:pPr algn="ctr"/>
              <a:r>
                <a:rPr lang="en-GB" dirty="0" smtClean="0"/>
                <a:t>Latch</a:t>
              </a:r>
              <a:endParaRPr lang="en-GB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622323" y="4321277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56038" y="4554246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6414" y="4061080"/>
              <a:ext cx="825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Input</a:t>
              </a:r>
              <a:endParaRPr lang="en-GB" sz="20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622323" y="4676703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7085" y="4433083"/>
              <a:ext cx="1014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Enable</a:t>
              </a:r>
              <a:endParaRPr lang="en-GB" sz="20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92204" y="1661682"/>
            <a:ext cx="1508760" cy="317180"/>
            <a:chOff x="1676400" y="3881060"/>
            <a:chExt cx="1508760" cy="31718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676400" y="416776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9812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996441" y="390068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286000" y="39311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86000" y="4183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590800" y="390068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90800" y="389192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880360" y="3881060"/>
              <a:ext cx="0" cy="267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80360" y="4151000"/>
              <a:ext cx="304800" cy="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598876" y="1311210"/>
            <a:ext cx="19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4"/>
                </a:solidFill>
              </a:rPr>
              <a:t>CLK</a:t>
            </a:r>
            <a:endParaRPr lang="en-GB" b="1" dirty="0">
              <a:solidFill>
                <a:schemeClr val="accent4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26734" t="44083" r="40000" b="19340"/>
          <a:stretch/>
        </p:blipFill>
        <p:spPr>
          <a:xfrm>
            <a:off x="6291174" y="3133886"/>
            <a:ext cx="4839436" cy="29916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350539" y="756510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Latch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482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614" y="4156062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Flip-Flop</a:t>
            </a:r>
            <a:endParaRPr lang="en-GB" sz="2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353459" y="4603272"/>
            <a:ext cx="1081548" cy="7712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Flip-Flop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01292" y="4789510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601291" y="5233426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435007" y="4947184"/>
            <a:ext cx="75216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8956" y="4560537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58956" y="5001564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CLK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0804" y="4726175"/>
            <a:ext cx="82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Input</a:t>
            </a:r>
            <a:endParaRPr lang="en-GB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37624" y="2154752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Output</a:t>
            </a:r>
            <a:endParaRPr lang="en-GB" sz="2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86504" y="1954697"/>
            <a:ext cx="3451120" cy="885214"/>
            <a:chOff x="757085" y="4061080"/>
            <a:chExt cx="3451120" cy="885214"/>
          </a:xfrm>
        </p:grpSpPr>
        <p:sp>
          <p:nvSpPr>
            <p:cNvPr id="14" name="Rounded Rectangle 13"/>
            <p:cNvSpPr/>
            <p:nvPr/>
          </p:nvSpPr>
          <p:spPr>
            <a:xfrm>
              <a:off x="2389730" y="4175037"/>
              <a:ext cx="1081548" cy="77125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Gated</a:t>
              </a:r>
            </a:p>
            <a:p>
              <a:pPr algn="ctr"/>
              <a:r>
                <a:rPr lang="en-GB" dirty="0" smtClean="0"/>
                <a:t>Latch</a:t>
              </a:r>
              <a:endParaRPr lang="en-GB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622323" y="4321277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56038" y="4554246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6414" y="4061080"/>
              <a:ext cx="825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Input</a:t>
              </a:r>
              <a:endParaRPr lang="en-GB" sz="20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622323" y="4676703"/>
              <a:ext cx="7521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7085" y="4433083"/>
              <a:ext cx="1014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/>
                <a:t>Enable</a:t>
              </a:r>
              <a:endParaRPr lang="en-GB" sz="20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124468" y="1437017"/>
            <a:ext cx="1946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Gated Latch</a:t>
            </a:r>
            <a:endParaRPr lang="en-GB" sz="20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1297262" y="1955348"/>
            <a:ext cx="1372195" cy="89075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CLK </a:t>
            </a:r>
          </a:p>
          <a:p>
            <a:pPr algn="ctr"/>
            <a:r>
              <a:rPr lang="en-GB" dirty="0" smtClean="0"/>
              <a:t>Transition</a:t>
            </a:r>
          </a:p>
          <a:p>
            <a:pPr algn="ctr"/>
            <a:r>
              <a:rPr lang="en-GB" dirty="0" smtClean="0"/>
              <a:t>Circuit </a:t>
            </a:r>
            <a:endParaRPr lang="en-GB" dirty="0"/>
          </a:p>
        </p:txBody>
      </p:sp>
      <p:cxnSp>
        <p:nvCxnSpPr>
          <p:cNvPr id="34" name="Straight Arrow Connector 33"/>
          <p:cNvCxnSpPr>
            <a:endCxn id="19" idx="1"/>
          </p:cNvCxnSpPr>
          <p:nvPr/>
        </p:nvCxnSpPr>
        <p:spPr>
          <a:xfrm flipV="1">
            <a:off x="2669457" y="2526755"/>
            <a:ext cx="1017047" cy="551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894233" y="2839911"/>
            <a:ext cx="0" cy="136340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8" y="744794"/>
            <a:ext cx="5537746" cy="2824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8" y="3082414"/>
            <a:ext cx="5040693" cy="2846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48" y="3884760"/>
            <a:ext cx="3639463" cy="172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16" y="1017641"/>
            <a:ext cx="2191935" cy="22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1" y="575186"/>
            <a:ext cx="10244228" cy="56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7186" y="1515576"/>
            <a:ext cx="10387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b="1" dirty="0"/>
              <a:t>Sequential Circuit –</a:t>
            </a:r>
            <a:endParaRPr lang="en-GB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Output depends upon present as well as past input.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Speed is slow.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It is designed tough as compared to combinational circuits.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There exists a feedback path between input and output.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 Time dependent.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Elementary building blocks: Flip-flops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Mainly used for storing data.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Sequential circuits have capability to store any state or to retain earlier state.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As sequential circuits are clock dependent they need triggering.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/>
              <a:t>These circuits have memory element.</a:t>
            </a:r>
          </a:p>
          <a:p>
            <a:pPr fontAlgn="base"/>
            <a:endParaRPr lang="en-GB" sz="2400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67538958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2674938" y="1524000"/>
            <a:ext cx="441166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ar-SA"/>
          </a:p>
        </p:txBody>
      </p:sp>
      <p:sp>
        <p:nvSpPr>
          <p:cNvPr id="143382" name="Text Box 22"/>
          <p:cNvSpPr txBox="1">
            <a:spLocks noChangeArrowheads="1"/>
          </p:cNvSpPr>
          <p:nvPr/>
        </p:nvSpPr>
        <p:spPr bwMode="auto">
          <a:xfrm>
            <a:off x="2667000" y="1676400"/>
            <a:ext cx="70104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A flip-flop differs from a latch in the manner it changes states. A flip-flop is a clocked device, in which only the clock edge determines when a new bit is entered.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The active edge can be positive or negative.</a:t>
            </a:r>
          </a:p>
        </p:txBody>
      </p:sp>
      <p:graphicFrame>
        <p:nvGraphicFramePr>
          <p:cNvPr id="143383" name="Object 23"/>
          <p:cNvGraphicFramePr>
            <a:graphicFrameLocks noChangeAspect="1"/>
          </p:cNvGraphicFramePr>
          <p:nvPr/>
        </p:nvGraphicFramePr>
        <p:xfrm>
          <a:off x="4114800" y="3505201"/>
          <a:ext cx="5105400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CorelDRAW" r:id="rId5" imgW="2470594" imgH="1072248" progId="CorelDRAW.Graphic.12">
                  <p:embed/>
                </p:oleObj>
              </mc:Choice>
              <mc:Fallback>
                <p:oleObj name="CorelDRAW" r:id="rId5" imgW="2470594" imgH="1072248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05201"/>
                        <a:ext cx="5105400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7" name="Text Box 27"/>
          <p:cNvSpPr txBox="1">
            <a:spLocks noChangeArrowheads="1"/>
          </p:cNvSpPr>
          <p:nvPr/>
        </p:nvSpPr>
        <p:spPr bwMode="auto">
          <a:xfrm>
            <a:off x="2514600" y="4876800"/>
            <a:ext cx="1143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Dynamic input indicator</a:t>
            </a:r>
          </a:p>
        </p:txBody>
      </p:sp>
      <p:sp>
        <p:nvSpPr>
          <p:cNvPr id="143388" name="Line 28"/>
          <p:cNvSpPr>
            <a:spLocks noChangeShapeType="1"/>
          </p:cNvSpPr>
          <p:nvPr/>
        </p:nvSpPr>
        <p:spPr bwMode="auto">
          <a:xfrm flipV="1">
            <a:off x="3657600" y="4495800"/>
            <a:ext cx="1066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143389" name="Line 29"/>
          <p:cNvSpPr>
            <a:spLocks noChangeShapeType="1"/>
          </p:cNvSpPr>
          <p:nvPr/>
        </p:nvSpPr>
        <p:spPr bwMode="auto">
          <a:xfrm flipV="1">
            <a:off x="3733800" y="4495800"/>
            <a:ext cx="3657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ar-S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45421" name="Text Box 13"/>
          <p:cNvSpPr txBox="1">
            <a:spLocks noChangeArrowheads="1"/>
          </p:cNvSpPr>
          <p:nvPr/>
        </p:nvSpPr>
        <p:spPr bwMode="auto">
          <a:xfrm>
            <a:off x="2514600" y="1752601"/>
            <a:ext cx="7391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truth table for a positive-edge triggered D flip-flop shows an up arrow to remind you that it is sensitive to its </a:t>
            </a:r>
            <a:r>
              <a:rPr lang="en-US" i="1"/>
              <a:t>D</a:t>
            </a:r>
            <a:r>
              <a:rPr lang="en-US"/>
              <a:t> input only on the rising edge of the clock; otherwise it is latched. The truth table for a negative-edge triggered D flip-flop is identical except for the direction of the arrow.</a:t>
            </a:r>
          </a:p>
        </p:txBody>
      </p:sp>
      <p:graphicFrame>
        <p:nvGraphicFramePr>
          <p:cNvPr id="145462" name="Object 54"/>
          <p:cNvGraphicFramePr>
            <a:graphicFrameLocks noChangeAspect="1"/>
          </p:cNvGraphicFramePr>
          <p:nvPr/>
        </p:nvGraphicFramePr>
        <p:xfrm>
          <a:off x="2667000" y="3962400"/>
          <a:ext cx="68580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CorelDRAW" r:id="rId5" imgW="4010847" imgH="896031" progId="CorelDRAW.Graphic.13">
                  <p:embed/>
                </p:oleObj>
              </mc:Choice>
              <mc:Fallback>
                <p:oleObj name="CorelDRAW" r:id="rId5" imgW="4010847" imgH="89603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962400"/>
                        <a:ext cx="68580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63" name="Text Box 55"/>
          <p:cNvSpPr txBox="1">
            <a:spLocks noChangeArrowheads="1"/>
          </p:cNvSpPr>
          <p:nvPr/>
        </p:nvSpPr>
        <p:spPr bwMode="auto">
          <a:xfrm>
            <a:off x="2895600" y="5562600"/>
            <a:ext cx="655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(a) Positive-edge triggered                             (b) Negative-edge triggered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47459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2514600" y="1752600"/>
            <a:ext cx="7543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The J-K flip-flop is more versatile than the D flip flop. In addition to the clock input, it has two inputs, labeled </a:t>
            </a:r>
            <a:r>
              <a:rPr lang="en-US" i="1"/>
              <a:t>J</a:t>
            </a:r>
            <a:r>
              <a:rPr lang="en-US"/>
              <a:t> and </a:t>
            </a:r>
            <a:r>
              <a:rPr lang="en-US" i="1"/>
              <a:t>K</a:t>
            </a:r>
            <a:r>
              <a:rPr lang="en-US"/>
              <a:t>. When both </a:t>
            </a:r>
            <a:r>
              <a:rPr lang="en-US" i="1"/>
              <a:t>J</a:t>
            </a:r>
            <a:r>
              <a:rPr lang="en-US"/>
              <a:t> and </a:t>
            </a:r>
            <a:r>
              <a:rPr lang="en-US" i="1"/>
              <a:t>K</a:t>
            </a:r>
            <a:r>
              <a:rPr lang="en-US"/>
              <a:t> = 1, the output changes states (toggles) on the active clock edge (in this case, the rising edge).</a:t>
            </a:r>
          </a:p>
        </p:txBody>
      </p:sp>
      <p:graphicFrame>
        <p:nvGraphicFramePr>
          <p:cNvPr id="147464" name="Object 8"/>
          <p:cNvGraphicFramePr>
            <a:graphicFrameLocks noChangeAspect="1"/>
          </p:cNvGraphicFramePr>
          <p:nvPr/>
        </p:nvGraphicFramePr>
        <p:xfrm>
          <a:off x="3962401" y="3429000"/>
          <a:ext cx="4416425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CorelDRAW" r:id="rId5" imgW="2126862" imgH="1166856" progId="CorelDRAW.Graphic.13">
                  <p:embed/>
                </p:oleObj>
              </mc:Choice>
              <mc:Fallback>
                <p:oleObj name="CorelDRAW" r:id="rId5" imgW="2126862" imgH="1166856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3429000"/>
                        <a:ext cx="4416425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49507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2667000" y="15240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ar-SA"/>
          </a:p>
        </p:txBody>
      </p:sp>
      <p:sp>
        <p:nvSpPr>
          <p:cNvPr id="149514" name="Text Box 10"/>
          <p:cNvSpPr txBox="1">
            <a:spLocks noChangeArrowheads="1"/>
          </p:cNvSpPr>
          <p:nvPr/>
        </p:nvSpPr>
        <p:spPr bwMode="auto">
          <a:xfrm>
            <a:off x="2971800" y="2057401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Determine the </a:t>
            </a:r>
            <a:r>
              <a:rPr lang="en-US" i="1"/>
              <a:t>Q</a:t>
            </a:r>
            <a:r>
              <a:rPr lang="en-US"/>
              <a:t> output for the </a:t>
            </a:r>
            <a:r>
              <a:rPr lang="en-US" i="1"/>
              <a:t>J-K</a:t>
            </a:r>
            <a:r>
              <a:rPr lang="en-US"/>
              <a:t> flip-flop, given the inputs shown. </a:t>
            </a:r>
          </a:p>
        </p:txBody>
      </p:sp>
      <p:sp>
        <p:nvSpPr>
          <p:cNvPr id="149521" name="WordArt 17"/>
          <p:cNvSpPr>
            <a:spLocks noChangeArrowheads="1" noChangeShapeType="1" noTextEdit="1"/>
          </p:cNvSpPr>
          <p:nvPr/>
        </p:nvSpPr>
        <p:spPr bwMode="auto">
          <a:xfrm>
            <a:off x="2438400" y="1676401"/>
            <a:ext cx="1219200" cy="449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Example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sp>
        <p:nvSpPr>
          <p:cNvPr id="149522" name="AutoShape 18"/>
          <p:cNvSpPr>
            <a:spLocks noChangeAspect="1" noChangeArrowheads="1" noTextEdit="1"/>
          </p:cNvSpPr>
          <p:nvPr/>
        </p:nvSpPr>
        <p:spPr bwMode="auto">
          <a:xfrm>
            <a:off x="2667000" y="4114801"/>
            <a:ext cx="64135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2514601" y="4217988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2692400" y="5822950"/>
            <a:ext cx="1298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Q</a:t>
            </a:r>
            <a:endParaRPr lang="en-US"/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2692400" y="5335588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K</a:t>
            </a:r>
            <a:endParaRPr lang="en-US"/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2698750" y="4826000"/>
            <a:ext cx="801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J</a:t>
            </a:r>
            <a:endParaRPr lang="en-US"/>
          </a:p>
        </p:txBody>
      </p:sp>
      <p:graphicFrame>
        <p:nvGraphicFramePr>
          <p:cNvPr id="149536" name="Object 32"/>
          <p:cNvGraphicFramePr>
            <a:graphicFrameLocks noChangeAspect="1"/>
          </p:cNvGraphicFramePr>
          <p:nvPr/>
        </p:nvGraphicFramePr>
        <p:xfrm>
          <a:off x="7848601" y="1295401"/>
          <a:ext cx="1827213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4" name="CorelDRAW" r:id="rId5" imgW="912796" imgH="824504" progId="CorelDRAW.Graphic.13">
                  <p:embed/>
                </p:oleObj>
              </mc:Choice>
              <mc:Fallback>
                <p:oleObj name="CorelDRAW" r:id="rId5" imgW="912796" imgH="824504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1" y="1295401"/>
                        <a:ext cx="1827213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37" name="Rectangle 33"/>
          <p:cNvSpPr>
            <a:spLocks noChangeArrowheads="1"/>
          </p:cNvSpPr>
          <p:nvPr/>
        </p:nvSpPr>
        <p:spPr bwMode="auto">
          <a:xfrm>
            <a:off x="8578851" y="19812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49539" name="Rectangle 35"/>
          <p:cNvSpPr>
            <a:spLocks noChangeArrowheads="1"/>
          </p:cNvSpPr>
          <p:nvPr/>
        </p:nvSpPr>
        <p:spPr bwMode="auto">
          <a:xfrm>
            <a:off x="8461375" y="2530475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K</a:t>
            </a:r>
            <a:endParaRPr lang="en-US"/>
          </a:p>
        </p:txBody>
      </p:sp>
      <p:sp>
        <p:nvSpPr>
          <p:cNvPr id="149540" name="Rectangle 36"/>
          <p:cNvSpPr>
            <a:spLocks noChangeArrowheads="1"/>
          </p:cNvSpPr>
          <p:nvPr/>
        </p:nvSpPr>
        <p:spPr bwMode="auto">
          <a:xfrm>
            <a:off x="8467725" y="1490663"/>
            <a:ext cx="801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J</a:t>
            </a:r>
            <a:endParaRPr lang="en-US"/>
          </a:p>
        </p:txBody>
      </p:sp>
      <p:grpSp>
        <p:nvGrpSpPr>
          <p:cNvPr id="149542" name="Group 38"/>
          <p:cNvGrpSpPr>
            <a:grpSpLocks/>
          </p:cNvGrpSpPr>
          <p:nvPr/>
        </p:nvGrpSpPr>
        <p:grpSpPr bwMode="auto">
          <a:xfrm>
            <a:off x="9602788" y="2438400"/>
            <a:ext cx="381000" cy="336550"/>
            <a:chOff x="2454" y="3201"/>
            <a:chExt cx="240" cy="212"/>
          </a:xfrm>
        </p:grpSpPr>
        <p:sp>
          <p:nvSpPr>
            <p:cNvPr id="149543" name="Text Box 39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49544" name="Line 40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49545" name="Text Box 41"/>
          <p:cNvSpPr txBox="1">
            <a:spLocks noChangeArrowheads="1"/>
          </p:cNvSpPr>
          <p:nvPr/>
        </p:nvSpPr>
        <p:spPr bwMode="auto">
          <a:xfrm>
            <a:off x="9601200" y="1336675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49518" name="Text Box 14"/>
          <p:cNvSpPr txBox="1">
            <a:spLocks noChangeArrowheads="1"/>
          </p:cNvSpPr>
          <p:nvPr/>
        </p:nvSpPr>
        <p:spPr bwMode="auto">
          <a:xfrm>
            <a:off x="2971800" y="2879726"/>
            <a:ext cx="708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/>
              <a:t>Notice that the outputs change on the leading edge of the clock. </a:t>
            </a:r>
          </a:p>
        </p:txBody>
      </p:sp>
      <p:sp>
        <p:nvSpPr>
          <p:cNvPr id="149546" name="Line 42"/>
          <p:cNvSpPr>
            <a:spLocks noChangeShapeType="1"/>
          </p:cNvSpPr>
          <p:nvPr/>
        </p:nvSpPr>
        <p:spPr bwMode="auto">
          <a:xfrm flipV="1">
            <a:off x="7467600" y="22098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149548" name="WordArt 44"/>
          <p:cNvSpPr>
            <a:spLocks noChangeArrowheads="1" noChangeShapeType="1" noTextEdit="1"/>
          </p:cNvSpPr>
          <p:nvPr/>
        </p:nvSpPr>
        <p:spPr bwMode="auto">
          <a:xfrm>
            <a:off x="2438400" y="3276601"/>
            <a:ext cx="1219200" cy="449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Solution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sp>
        <p:nvSpPr>
          <p:cNvPr id="149549" name="Text Box 45"/>
          <p:cNvSpPr txBox="1">
            <a:spLocks noChangeArrowheads="1"/>
          </p:cNvSpPr>
          <p:nvPr/>
        </p:nvSpPr>
        <p:spPr bwMode="auto">
          <a:xfrm>
            <a:off x="2819400" y="37338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Set</a:t>
            </a:r>
          </a:p>
        </p:txBody>
      </p:sp>
      <p:sp>
        <p:nvSpPr>
          <p:cNvPr id="149550" name="Text Box 46"/>
          <p:cNvSpPr txBox="1">
            <a:spLocks noChangeArrowheads="1"/>
          </p:cNvSpPr>
          <p:nvPr/>
        </p:nvSpPr>
        <p:spPr bwMode="auto">
          <a:xfrm>
            <a:off x="4572000" y="3733800"/>
            <a:ext cx="838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Toggle</a:t>
            </a:r>
          </a:p>
        </p:txBody>
      </p:sp>
      <p:sp>
        <p:nvSpPr>
          <p:cNvPr id="149551" name="Text Box 47"/>
          <p:cNvSpPr txBox="1">
            <a:spLocks noChangeArrowheads="1"/>
          </p:cNvSpPr>
          <p:nvPr/>
        </p:nvSpPr>
        <p:spPr bwMode="auto">
          <a:xfrm>
            <a:off x="6172200" y="37338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Set</a:t>
            </a:r>
          </a:p>
        </p:txBody>
      </p:sp>
      <p:sp>
        <p:nvSpPr>
          <p:cNvPr id="149552" name="Text Box 48"/>
          <p:cNvSpPr txBox="1">
            <a:spLocks noChangeArrowheads="1"/>
          </p:cNvSpPr>
          <p:nvPr/>
        </p:nvSpPr>
        <p:spPr bwMode="auto">
          <a:xfrm>
            <a:off x="7696200" y="3733800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Latch</a:t>
            </a:r>
          </a:p>
        </p:txBody>
      </p:sp>
      <p:graphicFrame>
        <p:nvGraphicFramePr>
          <p:cNvPr id="149553" name="Object 49"/>
          <p:cNvGraphicFramePr>
            <a:graphicFrameLocks noChangeAspect="1"/>
          </p:cNvGraphicFramePr>
          <p:nvPr/>
        </p:nvGraphicFramePr>
        <p:xfrm>
          <a:off x="2895600" y="4114800"/>
          <a:ext cx="61722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" name="CorelDRAW" r:id="rId7" imgW="5385976" imgH="1761500" progId="CorelDRAW.Graphic.13">
                  <p:embed/>
                </p:oleObj>
              </mc:Choice>
              <mc:Fallback>
                <p:oleObj name="CorelDRAW" r:id="rId7" imgW="5385976" imgH="1761500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617220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3060700" y="5651500"/>
            <a:ext cx="6477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95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9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000"/>
                                        <p:tgtEl>
                                          <p:spTgt spid="149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8" grpId="0"/>
      <p:bldP spid="149546" grpId="0" animBg="1"/>
      <p:bldP spid="149548" grpId="0" animBg="1"/>
      <p:bldP spid="149549" grpId="0"/>
      <p:bldP spid="149550" grpId="0"/>
      <p:bldP spid="149551" grpId="0"/>
      <p:bldP spid="149552" grpId="0"/>
      <p:bldP spid="1495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51555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graphicFrame>
        <p:nvGraphicFramePr>
          <p:cNvPr id="151608" name="Object 56"/>
          <p:cNvGraphicFramePr>
            <a:graphicFrameLocks noChangeAspect="1"/>
          </p:cNvGraphicFramePr>
          <p:nvPr/>
        </p:nvGraphicFramePr>
        <p:xfrm>
          <a:off x="7086600" y="3048000"/>
          <a:ext cx="2057400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CorelDRAW" r:id="rId5" imgW="1250001" imgH="1191565" progId="CorelDRAW.Graphic.13">
                  <p:embed/>
                </p:oleObj>
              </mc:Choice>
              <mc:Fallback>
                <p:oleObj name="CorelDRAW" r:id="rId5" imgW="1250001" imgH="1191565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048000"/>
                        <a:ext cx="2057400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609" name="Rectangle 57"/>
          <p:cNvSpPr>
            <a:spLocks noChangeArrowheads="1"/>
          </p:cNvSpPr>
          <p:nvPr/>
        </p:nvSpPr>
        <p:spPr bwMode="auto">
          <a:xfrm>
            <a:off x="8001001" y="38100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51610" name="Rectangle 58"/>
          <p:cNvSpPr>
            <a:spLocks noChangeArrowheads="1"/>
          </p:cNvSpPr>
          <p:nvPr/>
        </p:nvSpPr>
        <p:spPr bwMode="auto">
          <a:xfrm>
            <a:off x="7924800" y="3276600"/>
            <a:ext cx="1298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D</a:t>
            </a:r>
            <a:endParaRPr lang="en-US"/>
          </a:p>
        </p:txBody>
      </p:sp>
      <p:sp>
        <p:nvSpPr>
          <p:cNvPr id="151611" name="Rectangle 59"/>
          <p:cNvSpPr>
            <a:spLocks noChangeArrowheads="1"/>
          </p:cNvSpPr>
          <p:nvPr/>
        </p:nvSpPr>
        <p:spPr bwMode="auto">
          <a:xfrm>
            <a:off x="6705601" y="38100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grpSp>
        <p:nvGrpSpPr>
          <p:cNvPr id="151612" name="Group 60"/>
          <p:cNvGrpSpPr>
            <a:grpSpLocks/>
          </p:cNvGrpSpPr>
          <p:nvPr/>
        </p:nvGrpSpPr>
        <p:grpSpPr bwMode="auto">
          <a:xfrm>
            <a:off x="9067800" y="4343400"/>
            <a:ext cx="381000" cy="336550"/>
            <a:chOff x="2454" y="3201"/>
            <a:chExt cx="240" cy="212"/>
          </a:xfrm>
        </p:grpSpPr>
        <p:sp>
          <p:nvSpPr>
            <p:cNvPr id="151613" name="Text Box 61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51614" name="Line 62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1615" name="Text Box 63"/>
          <p:cNvSpPr txBox="1">
            <a:spLocks noChangeArrowheads="1"/>
          </p:cNvSpPr>
          <p:nvPr/>
        </p:nvSpPr>
        <p:spPr bwMode="auto">
          <a:xfrm>
            <a:off x="9144000" y="32004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151620" name="Group 68"/>
          <p:cNvGrpSpPr>
            <a:grpSpLocks/>
          </p:cNvGrpSpPr>
          <p:nvPr/>
        </p:nvGrpSpPr>
        <p:grpSpPr bwMode="auto">
          <a:xfrm>
            <a:off x="2514600" y="1752601"/>
            <a:ext cx="7543800" cy="923925"/>
            <a:chOff x="624" y="1104"/>
            <a:chExt cx="4752" cy="582"/>
          </a:xfrm>
        </p:grpSpPr>
        <p:sp>
          <p:nvSpPr>
            <p:cNvPr id="151589" name="Text Box 37"/>
            <p:cNvSpPr txBox="1">
              <a:spLocks noChangeArrowheads="1"/>
            </p:cNvSpPr>
            <p:nvPr/>
          </p:nvSpPr>
          <p:spPr bwMode="auto">
            <a:xfrm>
              <a:off x="624" y="1104"/>
              <a:ext cx="4752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 D-flip-flop does not have a toggle mode like the J-K flip-flop, but you can hardwire a toggle mode by connecting </a:t>
              </a:r>
              <a:r>
                <a:rPr lang="en-US" i="1"/>
                <a:t>Q</a:t>
              </a:r>
              <a:r>
                <a:rPr lang="en-US"/>
                <a:t> back to </a:t>
              </a:r>
              <a:r>
                <a:rPr lang="en-US" i="1"/>
                <a:t>D</a:t>
              </a:r>
              <a:r>
                <a:rPr lang="en-US"/>
                <a:t> as shown. This is useful in some counters as you will see in Chapter 8. </a:t>
              </a:r>
            </a:p>
          </p:txBody>
        </p:sp>
        <p:sp>
          <p:nvSpPr>
            <p:cNvPr id="151616" name="Line 64"/>
            <p:cNvSpPr>
              <a:spLocks noChangeShapeType="1"/>
            </p:cNvSpPr>
            <p:nvPr/>
          </p:nvSpPr>
          <p:spPr bwMode="auto">
            <a:xfrm>
              <a:off x="5040" y="13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151618" name="Group 66"/>
          <p:cNvGrpSpPr>
            <a:grpSpLocks/>
          </p:cNvGrpSpPr>
          <p:nvPr/>
        </p:nvGrpSpPr>
        <p:grpSpPr bwMode="auto">
          <a:xfrm>
            <a:off x="2590800" y="3581401"/>
            <a:ext cx="3962400" cy="1920875"/>
            <a:chOff x="672" y="2256"/>
            <a:chExt cx="2496" cy="1210"/>
          </a:xfrm>
        </p:grpSpPr>
        <p:sp>
          <p:nvSpPr>
            <p:cNvPr id="151590" name="Text Box 38"/>
            <p:cNvSpPr txBox="1">
              <a:spLocks noChangeArrowheads="1"/>
            </p:cNvSpPr>
            <p:nvPr/>
          </p:nvSpPr>
          <p:spPr bwMode="auto">
            <a:xfrm>
              <a:off x="672" y="2256"/>
              <a:ext cx="2496" cy="1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For example, if </a:t>
              </a:r>
              <a:r>
                <a:rPr lang="en-US" sz="2000" i="1"/>
                <a:t>Q</a:t>
              </a:r>
              <a:r>
                <a:rPr lang="en-US" sz="2000"/>
                <a:t> is LOW, </a:t>
              </a:r>
              <a:r>
                <a:rPr lang="en-US" sz="2000" i="1"/>
                <a:t>Q</a:t>
              </a:r>
              <a:r>
                <a:rPr lang="en-US" sz="2000"/>
                <a:t> is HIGH and the flip-flop will toggle on the next clock edge. Because the flip-flop only changes on the active edge, the output will only change once for each clock pulse.</a:t>
              </a:r>
            </a:p>
          </p:txBody>
        </p:sp>
        <p:sp>
          <p:nvSpPr>
            <p:cNvPr id="151617" name="Line 65"/>
            <p:cNvSpPr>
              <a:spLocks noChangeShapeType="1"/>
            </p:cNvSpPr>
            <p:nvPr/>
          </p:nvSpPr>
          <p:spPr bwMode="auto">
            <a:xfrm>
              <a:off x="2496" y="230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1621" name="Text Box 69"/>
          <p:cNvSpPr txBox="1">
            <a:spLocks noChangeArrowheads="1"/>
          </p:cNvSpPr>
          <p:nvPr/>
        </p:nvSpPr>
        <p:spPr bwMode="auto">
          <a:xfrm>
            <a:off x="6858000" y="5334001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 flip-flop hardwired for a toggle mode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SH2507-cr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2590800" y="1752600"/>
            <a:ext cx="7391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Synchronous inputs are transferred in the triggering edge of the clock (for example the </a:t>
            </a:r>
            <a:r>
              <a:rPr lang="en-US" i="1"/>
              <a:t>D</a:t>
            </a:r>
            <a:r>
              <a:rPr lang="en-US"/>
              <a:t> or </a:t>
            </a:r>
            <a:r>
              <a:rPr lang="en-US" i="1"/>
              <a:t>J-K</a:t>
            </a:r>
            <a:r>
              <a:rPr lang="en-US"/>
              <a:t> inputs). Most flip-flops have other inputs that are </a:t>
            </a:r>
            <a:r>
              <a:rPr lang="en-US" i="1"/>
              <a:t>asynchronous</a:t>
            </a:r>
            <a:r>
              <a:rPr lang="en-US"/>
              <a:t>, meaning they affect the output independent of the clock. </a:t>
            </a: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2590800" y="3581401"/>
            <a:ext cx="4267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Two such inputs are normally labeled preset (</a:t>
            </a:r>
            <a:r>
              <a:rPr lang="en-US" sz="2000" i="1"/>
              <a:t>PRE</a:t>
            </a:r>
            <a:r>
              <a:rPr lang="en-US" sz="2000"/>
              <a:t>) and clear (</a:t>
            </a:r>
            <a:r>
              <a:rPr lang="en-US" sz="2000" i="1"/>
              <a:t>CLR</a:t>
            </a:r>
            <a:r>
              <a:rPr lang="en-US" sz="2000"/>
              <a:t>). These inputs are usually active LOW. A J-K flip flop with active LOW preset and CLR is shown.</a:t>
            </a:r>
          </a:p>
        </p:txBody>
      </p:sp>
      <p:graphicFrame>
        <p:nvGraphicFramePr>
          <p:cNvPr id="182279" name="Object 7"/>
          <p:cNvGraphicFramePr>
            <a:graphicFrameLocks noChangeAspect="1"/>
          </p:cNvGraphicFramePr>
          <p:nvPr/>
        </p:nvGraphicFramePr>
        <p:xfrm>
          <a:off x="7239000" y="3657600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" name="CorelDRAW" r:id="rId5" imgW="935576" imgH="1122314" progId="CorelDRAW.Graphic.13">
                  <p:embed/>
                </p:oleObj>
              </mc:Choice>
              <mc:Fallback>
                <p:oleObj name="CorelDRAW" r:id="rId5" imgW="935576" imgH="1122314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657600"/>
                        <a:ext cx="18415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0" name="Rectangle 8"/>
          <p:cNvSpPr>
            <a:spLocks noChangeArrowheads="1"/>
          </p:cNvSpPr>
          <p:nvPr/>
        </p:nvSpPr>
        <p:spPr bwMode="auto">
          <a:xfrm>
            <a:off x="7978776" y="46482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82281" name="Rectangle 9"/>
          <p:cNvSpPr>
            <a:spLocks noChangeArrowheads="1"/>
          </p:cNvSpPr>
          <p:nvPr/>
        </p:nvSpPr>
        <p:spPr bwMode="auto">
          <a:xfrm>
            <a:off x="7861300" y="5197475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K</a:t>
            </a:r>
            <a:endParaRPr lang="en-US"/>
          </a:p>
        </p:txBody>
      </p:sp>
      <p:sp>
        <p:nvSpPr>
          <p:cNvPr id="182282" name="Rectangle 10"/>
          <p:cNvSpPr>
            <a:spLocks noChangeArrowheads="1"/>
          </p:cNvSpPr>
          <p:nvPr/>
        </p:nvSpPr>
        <p:spPr bwMode="auto">
          <a:xfrm>
            <a:off x="7867650" y="4157663"/>
            <a:ext cx="801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J</a:t>
            </a:r>
            <a:endParaRPr lang="en-US"/>
          </a:p>
        </p:txBody>
      </p:sp>
      <p:grpSp>
        <p:nvGrpSpPr>
          <p:cNvPr id="182283" name="Group 11"/>
          <p:cNvGrpSpPr>
            <a:grpSpLocks/>
          </p:cNvGrpSpPr>
          <p:nvPr/>
        </p:nvGrpSpPr>
        <p:grpSpPr bwMode="auto">
          <a:xfrm>
            <a:off x="9002713" y="5105400"/>
            <a:ext cx="381000" cy="336550"/>
            <a:chOff x="2454" y="3201"/>
            <a:chExt cx="240" cy="212"/>
          </a:xfrm>
        </p:grpSpPr>
        <p:sp>
          <p:nvSpPr>
            <p:cNvPr id="182284" name="Text Box 12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82285" name="Line 13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82286" name="Text Box 14"/>
          <p:cNvSpPr txBox="1">
            <a:spLocks noChangeArrowheads="1"/>
          </p:cNvSpPr>
          <p:nvPr/>
        </p:nvSpPr>
        <p:spPr bwMode="auto">
          <a:xfrm>
            <a:off x="9001125" y="4003675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82287" name="Text Box 15"/>
          <p:cNvSpPr txBox="1">
            <a:spLocks noChangeArrowheads="1"/>
          </p:cNvSpPr>
          <p:nvPr/>
        </p:nvSpPr>
        <p:spPr bwMode="auto">
          <a:xfrm>
            <a:off x="7861300" y="3352801"/>
            <a:ext cx="4635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i="1"/>
              <a:t>PRE</a:t>
            </a:r>
          </a:p>
        </p:txBody>
      </p:sp>
      <p:sp>
        <p:nvSpPr>
          <p:cNvPr id="182288" name="Text Box 16"/>
          <p:cNvSpPr txBox="1">
            <a:spLocks noChangeArrowheads="1"/>
          </p:cNvSpPr>
          <p:nvPr/>
        </p:nvSpPr>
        <p:spPr bwMode="auto">
          <a:xfrm>
            <a:off x="7937500" y="5867401"/>
            <a:ext cx="452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i="1"/>
              <a:t>CLR</a:t>
            </a:r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>
            <a:off x="8013700" y="58943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7962900" y="33845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ar-SA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54" name="Object 54"/>
          <p:cNvGraphicFramePr>
            <a:graphicFrameLocks noChangeAspect="1"/>
          </p:cNvGraphicFramePr>
          <p:nvPr/>
        </p:nvGraphicFramePr>
        <p:xfrm>
          <a:off x="3048000" y="3581400"/>
          <a:ext cx="6019800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" name="CorelDRAW" r:id="rId4" imgW="5148232" imgH="2209190" progId="CorelDRAW.Graphic.13">
                  <p:embed/>
                </p:oleObj>
              </mc:Choice>
              <mc:Fallback>
                <p:oleObj name="CorelDRAW" r:id="rId4" imgW="5148232" imgH="2209190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581400"/>
                        <a:ext cx="6019800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02" name="Picture 2" descr="SH2507-cr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53619" name="Rectangle 19"/>
          <p:cNvSpPr>
            <a:spLocks noChangeArrowheads="1"/>
          </p:cNvSpPr>
          <p:nvPr/>
        </p:nvSpPr>
        <p:spPr bwMode="auto">
          <a:xfrm>
            <a:off x="2438401" y="1143000"/>
            <a:ext cx="1044325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Flip-flops</a:t>
            </a:r>
          </a:p>
        </p:txBody>
      </p:sp>
      <p:sp>
        <p:nvSpPr>
          <p:cNvPr id="153620" name="Rectangle 20"/>
          <p:cNvSpPr>
            <a:spLocks noChangeArrowheads="1"/>
          </p:cNvSpPr>
          <p:nvPr/>
        </p:nvSpPr>
        <p:spPr bwMode="auto">
          <a:xfrm>
            <a:off x="2667000" y="15240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ar-SA"/>
          </a:p>
        </p:txBody>
      </p:sp>
      <p:sp>
        <p:nvSpPr>
          <p:cNvPr id="153621" name="Text Box 21"/>
          <p:cNvSpPr txBox="1">
            <a:spLocks noChangeArrowheads="1"/>
          </p:cNvSpPr>
          <p:nvPr/>
        </p:nvSpPr>
        <p:spPr bwMode="auto">
          <a:xfrm>
            <a:off x="2971800" y="2057401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Determine the </a:t>
            </a:r>
            <a:r>
              <a:rPr lang="en-US" i="1"/>
              <a:t>Q</a:t>
            </a:r>
            <a:r>
              <a:rPr lang="en-US"/>
              <a:t> output for the </a:t>
            </a:r>
            <a:r>
              <a:rPr lang="en-US" i="1"/>
              <a:t>J-K</a:t>
            </a:r>
            <a:r>
              <a:rPr lang="en-US"/>
              <a:t> flip-flop, given the inputs shown. </a:t>
            </a:r>
          </a:p>
        </p:txBody>
      </p:sp>
      <p:sp>
        <p:nvSpPr>
          <p:cNvPr id="153622" name="WordArt 22"/>
          <p:cNvSpPr>
            <a:spLocks noChangeArrowheads="1" noChangeShapeType="1" noTextEdit="1"/>
          </p:cNvSpPr>
          <p:nvPr/>
        </p:nvSpPr>
        <p:spPr bwMode="auto">
          <a:xfrm>
            <a:off x="2438400" y="1676401"/>
            <a:ext cx="1219200" cy="449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Example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graphicFrame>
        <p:nvGraphicFramePr>
          <p:cNvPr id="153633" name="Object 33"/>
          <p:cNvGraphicFramePr>
            <a:graphicFrameLocks noChangeAspect="1"/>
          </p:cNvGraphicFramePr>
          <p:nvPr/>
        </p:nvGraphicFramePr>
        <p:xfrm>
          <a:off x="7718425" y="838200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" name="CorelDRAW" r:id="rId7" imgW="935576" imgH="1122314" progId="CorelDRAW.Graphic.13">
                  <p:embed/>
                </p:oleObj>
              </mc:Choice>
              <mc:Fallback>
                <p:oleObj name="CorelDRAW" r:id="rId7" imgW="935576" imgH="1122314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8425" y="838200"/>
                        <a:ext cx="18415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4" name="Rectangle 34"/>
          <p:cNvSpPr>
            <a:spLocks noChangeArrowheads="1"/>
          </p:cNvSpPr>
          <p:nvPr/>
        </p:nvSpPr>
        <p:spPr bwMode="auto">
          <a:xfrm>
            <a:off x="8458201" y="18288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53635" name="Rectangle 35"/>
          <p:cNvSpPr>
            <a:spLocks noChangeArrowheads="1"/>
          </p:cNvSpPr>
          <p:nvPr/>
        </p:nvSpPr>
        <p:spPr bwMode="auto">
          <a:xfrm>
            <a:off x="8340725" y="2378075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K</a:t>
            </a:r>
            <a:endParaRPr lang="en-US"/>
          </a:p>
        </p:txBody>
      </p:sp>
      <p:sp>
        <p:nvSpPr>
          <p:cNvPr id="153636" name="Rectangle 36"/>
          <p:cNvSpPr>
            <a:spLocks noChangeArrowheads="1"/>
          </p:cNvSpPr>
          <p:nvPr/>
        </p:nvSpPr>
        <p:spPr bwMode="auto">
          <a:xfrm>
            <a:off x="8347075" y="1338263"/>
            <a:ext cx="801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J</a:t>
            </a:r>
            <a:endParaRPr lang="en-US"/>
          </a:p>
        </p:txBody>
      </p:sp>
      <p:grpSp>
        <p:nvGrpSpPr>
          <p:cNvPr id="153637" name="Group 37"/>
          <p:cNvGrpSpPr>
            <a:grpSpLocks/>
          </p:cNvGrpSpPr>
          <p:nvPr/>
        </p:nvGrpSpPr>
        <p:grpSpPr bwMode="auto">
          <a:xfrm>
            <a:off x="9482138" y="2286000"/>
            <a:ext cx="381000" cy="336550"/>
            <a:chOff x="2454" y="3201"/>
            <a:chExt cx="240" cy="212"/>
          </a:xfrm>
        </p:grpSpPr>
        <p:sp>
          <p:nvSpPr>
            <p:cNvPr id="153638" name="Text Box 38"/>
            <p:cNvSpPr txBox="1">
              <a:spLocks noChangeArrowheads="1"/>
            </p:cNvSpPr>
            <p:nvPr/>
          </p:nvSpPr>
          <p:spPr bwMode="auto">
            <a:xfrm>
              <a:off x="2454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153639" name="Line 39"/>
            <p:cNvSpPr>
              <a:spLocks noChangeShapeType="1"/>
            </p:cNvSpPr>
            <p:nvPr/>
          </p:nvSpPr>
          <p:spPr bwMode="auto">
            <a:xfrm>
              <a:off x="2524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53640" name="Text Box 40"/>
          <p:cNvSpPr txBox="1">
            <a:spLocks noChangeArrowheads="1"/>
          </p:cNvSpPr>
          <p:nvPr/>
        </p:nvSpPr>
        <p:spPr bwMode="auto">
          <a:xfrm>
            <a:off x="9480550" y="1184275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53641" name="Text Box 41"/>
          <p:cNvSpPr txBox="1">
            <a:spLocks noChangeArrowheads="1"/>
          </p:cNvSpPr>
          <p:nvPr/>
        </p:nvSpPr>
        <p:spPr bwMode="auto">
          <a:xfrm>
            <a:off x="8340725" y="533401"/>
            <a:ext cx="4635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i="1"/>
              <a:t>PRE</a:t>
            </a:r>
          </a:p>
        </p:txBody>
      </p:sp>
      <p:sp>
        <p:nvSpPr>
          <p:cNvPr id="153642" name="Text Box 42"/>
          <p:cNvSpPr txBox="1">
            <a:spLocks noChangeArrowheads="1"/>
          </p:cNvSpPr>
          <p:nvPr/>
        </p:nvSpPr>
        <p:spPr bwMode="auto">
          <a:xfrm>
            <a:off x="8382000" y="3048001"/>
            <a:ext cx="452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i="1"/>
              <a:t>CLR</a:t>
            </a:r>
          </a:p>
        </p:txBody>
      </p:sp>
      <p:sp>
        <p:nvSpPr>
          <p:cNvPr id="153643" name="Line 43"/>
          <p:cNvSpPr>
            <a:spLocks noChangeShapeType="1"/>
          </p:cNvSpPr>
          <p:nvPr/>
        </p:nvSpPr>
        <p:spPr bwMode="auto">
          <a:xfrm>
            <a:off x="8493125" y="30749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153644" name="Line 44"/>
          <p:cNvSpPr>
            <a:spLocks noChangeShapeType="1"/>
          </p:cNvSpPr>
          <p:nvPr/>
        </p:nvSpPr>
        <p:spPr bwMode="auto">
          <a:xfrm>
            <a:off x="8442325" y="5651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153646" name="WordArt 46"/>
          <p:cNvSpPr>
            <a:spLocks noChangeArrowheads="1" noChangeShapeType="1" noTextEdit="1"/>
          </p:cNvSpPr>
          <p:nvPr/>
        </p:nvSpPr>
        <p:spPr bwMode="auto">
          <a:xfrm>
            <a:off x="2438400" y="2863851"/>
            <a:ext cx="1219200" cy="449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Solution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sp>
        <p:nvSpPr>
          <p:cNvPr id="153647" name="Text Box 47"/>
          <p:cNvSpPr txBox="1">
            <a:spLocks noChangeArrowheads="1"/>
          </p:cNvSpPr>
          <p:nvPr/>
        </p:nvSpPr>
        <p:spPr bwMode="auto">
          <a:xfrm>
            <a:off x="3011488" y="32766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Set</a:t>
            </a:r>
          </a:p>
        </p:txBody>
      </p:sp>
      <p:sp>
        <p:nvSpPr>
          <p:cNvPr id="153648" name="Text Box 48"/>
          <p:cNvSpPr txBox="1">
            <a:spLocks noChangeArrowheads="1"/>
          </p:cNvSpPr>
          <p:nvPr/>
        </p:nvSpPr>
        <p:spPr bwMode="auto">
          <a:xfrm>
            <a:off x="4114800" y="3276600"/>
            <a:ext cx="838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Toggle</a:t>
            </a:r>
          </a:p>
        </p:txBody>
      </p:sp>
      <p:sp>
        <p:nvSpPr>
          <p:cNvPr id="153649" name="Text Box 49"/>
          <p:cNvSpPr txBox="1">
            <a:spLocks noChangeArrowheads="1"/>
          </p:cNvSpPr>
          <p:nvPr/>
        </p:nvSpPr>
        <p:spPr bwMode="auto">
          <a:xfrm>
            <a:off x="6248401" y="3276600"/>
            <a:ext cx="646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Reset</a:t>
            </a:r>
          </a:p>
        </p:txBody>
      </p:sp>
      <p:sp>
        <p:nvSpPr>
          <p:cNvPr id="153650" name="Text Box 50"/>
          <p:cNvSpPr txBox="1">
            <a:spLocks noChangeArrowheads="1"/>
          </p:cNvSpPr>
          <p:nvPr/>
        </p:nvSpPr>
        <p:spPr bwMode="auto">
          <a:xfrm>
            <a:off x="7315200" y="3276600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Toggle</a:t>
            </a:r>
          </a:p>
        </p:txBody>
      </p:sp>
      <p:sp>
        <p:nvSpPr>
          <p:cNvPr id="153651" name="Text Box 51"/>
          <p:cNvSpPr txBox="1">
            <a:spLocks noChangeArrowheads="1"/>
          </p:cNvSpPr>
          <p:nvPr/>
        </p:nvSpPr>
        <p:spPr bwMode="auto">
          <a:xfrm>
            <a:off x="4495800" y="45720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Set</a:t>
            </a:r>
          </a:p>
        </p:txBody>
      </p:sp>
      <p:sp>
        <p:nvSpPr>
          <p:cNvPr id="153652" name="Text Box 52"/>
          <p:cNvSpPr txBox="1">
            <a:spLocks noChangeArrowheads="1"/>
          </p:cNvSpPr>
          <p:nvPr/>
        </p:nvSpPr>
        <p:spPr bwMode="auto">
          <a:xfrm>
            <a:off x="5181600" y="3276600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Set</a:t>
            </a:r>
          </a:p>
        </p:txBody>
      </p:sp>
      <p:sp>
        <p:nvSpPr>
          <p:cNvPr id="153653" name="Text Box 53"/>
          <p:cNvSpPr txBox="1">
            <a:spLocks noChangeArrowheads="1"/>
          </p:cNvSpPr>
          <p:nvPr/>
        </p:nvSpPr>
        <p:spPr bwMode="auto">
          <a:xfrm>
            <a:off x="7964488" y="4997450"/>
            <a:ext cx="646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Reset</a:t>
            </a:r>
          </a:p>
        </p:txBody>
      </p:sp>
      <p:sp>
        <p:nvSpPr>
          <p:cNvPr id="153655" name="Text Box 55"/>
          <p:cNvSpPr txBox="1">
            <a:spLocks noChangeArrowheads="1"/>
          </p:cNvSpPr>
          <p:nvPr/>
        </p:nvSpPr>
        <p:spPr bwMode="auto">
          <a:xfrm>
            <a:off x="8382000" y="3276600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Latch</a:t>
            </a:r>
          </a:p>
        </p:txBody>
      </p:sp>
      <p:sp>
        <p:nvSpPr>
          <p:cNvPr id="153656" name="Rectangle 56"/>
          <p:cNvSpPr>
            <a:spLocks noChangeArrowheads="1"/>
          </p:cNvSpPr>
          <p:nvPr/>
        </p:nvSpPr>
        <p:spPr bwMode="auto">
          <a:xfrm>
            <a:off x="2895600" y="5715000"/>
            <a:ext cx="64008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sp>
        <p:nvSpPr>
          <p:cNvPr id="153657" name="Rectangle 57"/>
          <p:cNvSpPr>
            <a:spLocks noChangeArrowheads="1"/>
          </p:cNvSpPr>
          <p:nvPr/>
        </p:nvSpPr>
        <p:spPr bwMode="auto">
          <a:xfrm>
            <a:off x="2635251" y="3657600"/>
            <a:ext cx="339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CLK</a:t>
            </a:r>
            <a:endParaRPr lang="en-US"/>
          </a:p>
        </p:txBody>
      </p:sp>
      <p:sp>
        <p:nvSpPr>
          <p:cNvPr id="153658" name="Rectangle 58"/>
          <p:cNvSpPr>
            <a:spLocks noChangeArrowheads="1"/>
          </p:cNvSpPr>
          <p:nvPr/>
        </p:nvSpPr>
        <p:spPr bwMode="auto">
          <a:xfrm>
            <a:off x="2819400" y="4572000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K</a:t>
            </a:r>
            <a:endParaRPr lang="en-US"/>
          </a:p>
        </p:txBody>
      </p:sp>
      <p:sp>
        <p:nvSpPr>
          <p:cNvPr id="153659" name="Rectangle 59"/>
          <p:cNvSpPr>
            <a:spLocks noChangeArrowheads="1"/>
          </p:cNvSpPr>
          <p:nvPr/>
        </p:nvSpPr>
        <p:spPr bwMode="auto">
          <a:xfrm flipH="1">
            <a:off x="2832100" y="4114800"/>
            <a:ext cx="2159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latin typeface="Times" pitchFamily="18" charset="0"/>
              </a:rPr>
              <a:t>J</a:t>
            </a:r>
            <a:endParaRPr lang="en-US"/>
          </a:p>
        </p:txBody>
      </p:sp>
      <p:sp>
        <p:nvSpPr>
          <p:cNvPr id="153663" name="Text Box 63"/>
          <p:cNvSpPr txBox="1">
            <a:spLocks noChangeArrowheads="1"/>
          </p:cNvSpPr>
          <p:nvPr/>
        </p:nvSpPr>
        <p:spPr bwMode="auto">
          <a:xfrm>
            <a:off x="2667000" y="57292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Q</a:t>
            </a:r>
          </a:p>
        </p:txBody>
      </p:sp>
      <p:grpSp>
        <p:nvGrpSpPr>
          <p:cNvPr id="153667" name="Group 67"/>
          <p:cNvGrpSpPr>
            <a:grpSpLocks/>
          </p:cNvGrpSpPr>
          <p:nvPr/>
        </p:nvGrpSpPr>
        <p:grpSpPr bwMode="auto">
          <a:xfrm>
            <a:off x="2590800" y="4953001"/>
            <a:ext cx="463550" cy="307975"/>
            <a:chOff x="482" y="3190"/>
            <a:chExt cx="292" cy="194"/>
          </a:xfrm>
        </p:grpSpPr>
        <p:sp>
          <p:nvSpPr>
            <p:cNvPr id="153664" name="Text Box 64"/>
            <p:cNvSpPr txBox="1">
              <a:spLocks noChangeArrowheads="1"/>
            </p:cNvSpPr>
            <p:nvPr/>
          </p:nvSpPr>
          <p:spPr bwMode="auto">
            <a:xfrm>
              <a:off x="482" y="3190"/>
              <a:ext cx="29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/>
                <a:t>PRE</a:t>
              </a:r>
            </a:p>
          </p:txBody>
        </p:sp>
        <p:sp>
          <p:nvSpPr>
            <p:cNvPr id="153666" name="Line 66"/>
            <p:cNvSpPr>
              <a:spLocks noChangeShapeType="1"/>
            </p:cNvSpPr>
            <p:nvPr/>
          </p:nvSpPr>
          <p:spPr bwMode="auto">
            <a:xfrm>
              <a:off x="546" y="321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153670" name="Group 70"/>
          <p:cNvGrpSpPr>
            <a:grpSpLocks/>
          </p:cNvGrpSpPr>
          <p:nvPr/>
        </p:nvGrpSpPr>
        <p:grpSpPr bwMode="auto">
          <a:xfrm>
            <a:off x="2590800" y="5334001"/>
            <a:ext cx="452438" cy="307975"/>
            <a:chOff x="720" y="3360"/>
            <a:chExt cx="285" cy="194"/>
          </a:xfrm>
        </p:grpSpPr>
        <p:sp>
          <p:nvSpPr>
            <p:cNvPr id="153668" name="Text Box 68"/>
            <p:cNvSpPr txBox="1">
              <a:spLocks noChangeArrowheads="1"/>
            </p:cNvSpPr>
            <p:nvPr/>
          </p:nvSpPr>
          <p:spPr bwMode="auto">
            <a:xfrm>
              <a:off x="720" y="3360"/>
              <a:ext cx="28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/>
                <a:t>CLR</a:t>
              </a:r>
            </a:p>
          </p:txBody>
        </p:sp>
        <p:sp>
          <p:nvSpPr>
            <p:cNvPr id="153669" name="Line 69"/>
            <p:cNvSpPr>
              <a:spLocks noChangeShapeType="1"/>
            </p:cNvSpPr>
            <p:nvPr/>
          </p:nvSpPr>
          <p:spPr bwMode="auto">
            <a:xfrm>
              <a:off x="790" y="337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2000"/>
                                        <p:tgtEl>
                                          <p:spTgt spid="153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6" grpId="0" animBg="1"/>
      <p:bldP spid="153647" grpId="0"/>
      <p:bldP spid="153648" grpId="0"/>
      <p:bldP spid="153649" grpId="0"/>
      <p:bldP spid="153650" grpId="0"/>
      <p:bldP spid="153651" grpId="0"/>
      <p:bldP spid="153652" grpId="0"/>
      <p:bldP spid="153653" grpId="0"/>
      <p:bldP spid="153655" grpId="0"/>
      <p:bldP spid="15365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2362200" y="1752600"/>
            <a:ext cx="7696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/>
              <a:t>Other specifications include maximum clock frequency, minimum pulse widths for various inputs, and power dissipation. The power dissipation is the product of the supply voltage and the average current required.</a:t>
            </a:r>
          </a:p>
        </p:txBody>
      </p:sp>
      <p:pic>
        <p:nvPicPr>
          <p:cNvPr id="159747" name="Picture 3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2438401" y="1143000"/>
            <a:ext cx="2375779" cy="369332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FF99"/>
                </a:solidFill>
              </a:rPr>
              <a:t>Flip-flop Characteristics</a:t>
            </a:r>
          </a:p>
        </p:txBody>
      </p:sp>
      <p:sp>
        <p:nvSpPr>
          <p:cNvPr id="159760" name="Text Box 16"/>
          <p:cNvSpPr txBox="1">
            <a:spLocks noChangeArrowheads="1"/>
          </p:cNvSpPr>
          <p:nvPr/>
        </p:nvSpPr>
        <p:spPr bwMode="auto">
          <a:xfrm>
            <a:off x="2362200" y="3352801"/>
            <a:ext cx="7620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 useful comparison between logic families is the </a:t>
            </a:r>
            <a:r>
              <a:rPr lang="en-US" sz="2000" b="1"/>
              <a:t>speed-power product</a:t>
            </a:r>
            <a:r>
              <a:rPr lang="en-US" sz="2000"/>
              <a:t> which uses two of the specifications discussed: the average propagation delay and the average power dissipation. The unit is energy.</a:t>
            </a:r>
          </a:p>
        </p:txBody>
      </p:sp>
      <p:sp>
        <p:nvSpPr>
          <p:cNvPr id="159761" name="WordArt 17"/>
          <p:cNvSpPr>
            <a:spLocks noChangeArrowheads="1" noChangeShapeType="1" noTextEdit="1"/>
          </p:cNvSpPr>
          <p:nvPr/>
        </p:nvSpPr>
        <p:spPr bwMode="auto">
          <a:xfrm>
            <a:off x="2514600" y="4427538"/>
            <a:ext cx="1219200" cy="449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Example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sp>
        <p:nvSpPr>
          <p:cNvPr id="159762" name="WordArt 18"/>
          <p:cNvSpPr>
            <a:spLocks noChangeArrowheads="1" noChangeShapeType="1" noTextEdit="1"/>
          </p:cNvSpPr>
          <p:nvPr/>
        </p:nvSpPr>
        <p:spPr bwMode="auto">
          <a:xfrm>
            <a:off x="2514600" y="5181601"/>
            <a:ext cx="1219200" cy="449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Solution</a:t>
            </a:r>
            <a:endParaRPr lang="ar-SA" sz="2800" kern="10">
              <a:ln w="9525">
                <a:noFill/>
                <a:round/>
                <a:headEnd/>
                <a:tailE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Impact"/>
            </a:endParaRPr>
          </a:p>
        </p:txBody>
      </p:sp>
      <p:sp>
        <p:nvSpPr>
          <p:cNvPr id="159763" name="Text Box 19"/>
          <p:cNvSpPr txBox="1">
            <a:spLocks noChangeArrowheads="1"/>
          </p:cNvSpPr>
          <p:nvPr/>
        </p:nvSpPr>
        <p:spPr bwMode="auto">
          <a:xfrm>
            <a:off x="3810000" y="4403726"/>
            <a:ext cx="5791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What is the speed-power product for 74AHC74A? Use the data from Table 7-5 to determine the answer.</a:t>
            </a:r>
          </a:p>
        </p:txBody>
      </p:sp>
      <p:sp>
        <p:nvSpPr>
          <p:cNvPr id="159764" name="Text Box 20"/>
          <p:cNvSpPr txBox="1">
            <a:spLocks noChangeArrowheads="1"/>
          </p:cNvSpPr>
          <p:nvPr/>
        </p:nvSpPr>
        <p:spPr bwMode="auto">
          <a:xfrm>
            <a:off x="3810000" y="5105401"/>
            <a:ext cx="6096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From Table 7-5, the average propagation delay is 4.6 ns. The quiescent power dissipated is 1.1 mW. Therefore, the speed-power product is</a:t>
            </a:r>
          </a:p>
        </p:txBody>
      </p:sp>
      <p:sp>
        <p:nvSpPr>
          <p:cNvPr id="159765" name="Text Box 21"/>
          <p:cNvSpPr txBox="1">
            <a:spLocks noChangeArrowheads="1"/>
          </p:cNvSpPr>
          <p:nvPr/>
        </p:nvSpPr>
        <p:spPr bwMode="auto">
          <a:xfrm>
            <a:off x="6705600" y="5715001"/>
            <a:ext cx="60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5 </a:t>
            </a:r>
            <a:r>
              <a:rPr lang="en-US" sz="2000" dirty="0" err="1">
                <a:solidFill>
                  <a:srgbClr val="FF0000"/>
                </a:solidFill>
              </a:rPr>
              <a:t>pJ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0" grpId="0"/>
      <p:bldP spid="159761" grpId="0" animBg="1"/>
      <p:bldP spid="159762" grpId="0" animBg="1"/>
      <p:bldP spid="159763" grpId="0"/>
      <p:bldP spid="159764" grpId="0"/>
      <p:bldP spid="1597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 descr="SH2507-cr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600"/>
            <a:ext cx="2209800" cy="685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105400" y="2286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6A6A6A"/>
                    </a:outerShdw>
                  </a:cont>
                  <a:effect ref="fillLine"/>
                </a:effectDag>
              </a:rPr>
              <a:t>Summary</a:t>
            </a:r>
          </a:p>
        </p:txBody>
      </p:sp>
      <p:sp>
        <p:nvSpPr>
          <p:cNvPr id="3111" name="Text Box 39"/>
          <p:cNvSpPr txBox="1">
            <a:spLocks noChangeArrowheads="1"/>
          </p:cNvSpPr>
          <p:nvPr/>
        </p:nvSpPr>
        <p:spPr bwMode="auto">
          <a:xfrm>
            <a:off x="8610600" y="39624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solidFill>
                  <a:srgbClr val="FF0000"/>
                </a:solidFill>
              </a:rPr>
              <a:t>Q</a:t>
            </a:r>
          </a:p>
        </p:txBody>
      </p:sp>
      <p:grpSp>
        <p:nvGrpSpPr>
          <p:cNvPr id="3127" name="Group 55"/>
          <p:cNvGrpSpPr>
            <a:grpSpLocks/>
          </p:cNvGrpSpPr>
          <p:nvPr/>
        </p:nvGrpSpPr>
        <p:grpSpPr bwMode="auto">
          <a:xfrm>
            <a:off x="6629400" y="3810000"/>
            <a:ext cx="381000" cy="336550"/>
            <a:chOff x="3216" y="2400"/>
            <a:chExt cx="240" cy="212"/>
          </a:xfrm>
        </p:grpSpPr>
        <p:sp>
          <p:nvSpPr>
            <p:cNvPr id="3109" name="Text Box 37"/>
            <p:cNvSpPr txBox="1">
              <a:spLocks noChangeArrowheads="1"/>
            </p:cNvSpPr>
            <p:nvPr/>
          </p:nvSpPr>
          <p:spPr bwMode="auto">
            <a:xfrm>
              <a:off x="3216" y="2400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3121" name="Line 49"/>
            <p:cNvSpPr>
              <a:spLocks noChangeShapeType="1"/>
            </p:cNvSpPr>
            <p:nvPr/>
          </p:nvSpPr>
          <p:spPr bwMode="auto">
            <a:xfrm>
              <a:off x="3264" y="244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6" name="Group 54"/>
          <p:cNvGrpSpPr>
            <a:grpSpLocks/>
          </p:cNvGrpSpPr>
          <p:nvPr/>
        </p:nvGrpSpPr>
        <p:grpSpPr bwMode="auto">
          <a:xfrm>
            <a:off x="6629400" y="5257800"/>
            <a:ext cx="381000" cy="336550"/>
            <a:chOff x="3216" y="3312"/>
            <a:chExt cx="240" cy="212"/>
          </a:xfrm>
        </p:grpSpPr>
        <p:sp>
          <p:nvSpPr>
            <p:cNvPr id="3107" name="Text Box 35"/>
            <p:cNvSpPr txBox="1">
              <a:spLocks noChangeArrowheads="1"/>
            </p:cNvSpPr>
            <p:nvPr/>
          </p:nvSpPr>
          <p:spPr bwMode="auto">
            <a:xfrm>
              <a:off x="3216" y="3312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122" name="Line 50"/>
            <p:cNvSpPr>
              <a:spLocks noChangeShapeType="1"/>
            </p:cNvSpPr>
            <p:nvPr/>
          </p:nvSpPr>
          <p:spPr bwMode="auto">
            <a:xfrm>
              <a:off x="3264" y="336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grpSp>
        <p:nvGrpSpPr>
          <p:cNvPr id="3124" name="Group 52"/>
          <p:cNvGrpSpPr>
            <a:grpSpLocks/>
          </p:cNvGrpSpPr>
          <p:nvPr/>
        </p:nvGrpSpPr>
        <p:grpSpPr bwMode="auto">
          <a:xfrm>
            <a:off x="8620125" y="5081588"/>
            <a:ext cx="381000" cy="336550"/>
            <a:chOff x="4470" y="3201"/>
            <a:chExt cx="240" cy="212"/>
          </a:xfrm>
        </p:grpSpPr>
        <p:sp>
          <p:nvSpPr>
            <p:cNvPr id="3112" name="Text Box 40"/>
            <p:cNvSpPr txBox="1">
              <a:spLocks noChangeArrowheads="1"/>
            </p:cNvSpPr>
            <p:nvPr/>
          </p:nvSpPr>
          <p:spPr bwMode="auto">
            <a:xfrm>
              <a:off x="4470" y="3201"/>
              <a:ext cx="2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solidFill>
                    <a:srgbClr val="FF0000"/>
                  </a:solidFill>
                </a:rPr>
                <a:t>Q</a:t>
              </a:r>
            </a:p>
          </p:txBody>
        </p:sp>
        <p:sp>
          <p:nvSpPr>
            <p:cNvPr id="3123" name="Line 51"/>
            <p:cNvSpPr>
              <a:spLocks noChangeShapeType="1"/>
            </p:cNvSpPr>
            <p:nvPr/>
          </p:nvSpPr>
          <p:spPr bwMode="auto">
            <a:xfrm>
              <a:off x="4547" y="3237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6400800" y="3581400"/>
            <a:ext cx="3124200" cy="243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ar-S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3444" y="1981200"/>
            <a:ext cx="8721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b="1" dirty="0"/>
              <a:t>Sequential Circuit Examples –</a:t>
            </a:r>
            <a:r>
              <a:rPr lang="en-GB" sz="2000" dirty="0"/>
              <a:t> Flip-flops, Counters</a:t>
            </a:r>
            <a:endParaRPr lang="en-GB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9" y="2779939"/>
            <a:ext cx="4891087" cy="30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2339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7020" y="2805624"/>
            <a:ext cx="9144000" cy="192299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 dirty="0">
                <a:latin typeface="+mj-lt"/>
                <a:ea typeface="+mj-ea"/>
                <a:cs typeface="+mj-cs"/>
              </a:rPr>
              <a:t>Latches</a:t>
            </a:r>
            <a:endParaRPr lang="en-GB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413" cy="1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269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E3838C6-F692-DFB3-04CF-03816E37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52C6D22-7D52-4356-6B13-FAC7BBFDD9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38" y="3384942"/>
            <a:ext cx="1915160" cy="957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292892-97C0-3AD0-14A3-7A190D157B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58" y="3384942"/>
            <a:ext cx="1915160" cy="9575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44E1898-135F-94EE-07E6-B8F47B8062ED}"/>
              </a:ext>
            </a:extLst>
          </p:cNvPr>
          <p:cNvCxnSpPr>
            <a:cxnSpLocks/>
          </p:cNvCxnSpPr>
          <p:nvPr/>
        </p:nvCxnSpPr>
        <p:spPr>
          <a:xfrm flipV="1">
            <a:off x="4038600" y="2408947"/>
            <a:ext cx="0" cy="14708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CEE296E-0B71-8CAE-7D30-4786D4089542}"/>
              </a:ext>
            </a:extLst>
          </p:cNvPr>
          <p:cNvCxnSpPr>
            <a:cxnSpLocks/>
          </p:cNvCxnSpPr>
          <p:nvPr/>
        </p:nvCxnSpPr>
        <p:spPr>
          <a:xfrm flipH="1">
            <a:off x="4038600" y="2392905"/>
            <a:ext cx="34471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5A23E00-EB30-A5EC-3E3B-CDD764C3298A}"/>
              </a:ext>
            </a:extLst>
          </p:cNvPr>
          <p:cNvCxnSpPr>
            <a:cxnSpLocks/>
          </p:cNvCxnSpPr>
          <p:nvPr/>
        </p:nvCxnSpPr>
        <p:spPr>
          <a:xfrm flipV="1">
            <a:off x="7485780" y="2392905"/>
            <a:ext cx="0" cy="14708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56E2D56-BAEB-162B-E5C7-61ABFDD018AC}"/>
              </a:ext>
            </a:extLst>
          </p:cNvPr>
          <p:cNvSpPr txBox="1"/>
          <p:nvPr/>
        </p:nvSpPr>
        <p:spPr>
          <a:xfrm>
            <a:off x="5622892" y="3366327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31E2D9F-9B37-6EEF-DEAF-FE7DAE65DEDF}"/>
              </a:ext>
            </a:extLst>
          </p:cNvPr>
          <p:cNvSpPr txBox="1"/>
          <p:nvPr/>
        </p:nvSpPr>
        <p:spPr>
          <a:xfrm>
            <a:off x="4146152" y="3332501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AAD7DD-8C0E-CD24-825E-F0CFB27254D9}"/>
              </a:ext>
            </a:extLst>
          </p:cNvPr>
          <p:cNvSpPr txBox="1"/>
          <p:nvPr/>
        </p:nvSpPr>
        <p:spPr>
          <a:xfrm>
            <a:off x="6928018" y="3366327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9001275-07C2-02F8-B13D-DE50F81C6E17}"/>
              </a:ext>
            </a:extLst>
          </p:cNvPr>
          <p:cNvSpPr txBox="1"/>
          <p:nvPr/>
        </p:nvSpPr>
        <p:spPr>
          <a:xfrm>
            <a:off x="2308613" y="3723239"/>
            <a:ext cx="118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20079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3085</TotalTime>
  <Words>2524</Words>
  <Application>Microsoft Office PowerPoint</Application>
  <PresentationFormat>Widescreen</PresentationFormat>
  <Paragraphs>624</Paragraphs>
  <Slides>67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Impact</vt:lpstr>
      <vt:lpstr>Times</vt:lpstr>
      <vt:lpstr>urw-din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</dc:title>
  <dc:creator>Adil Soomro</dc:creator>
  <cp:lastModifiedBy>farhan ahmed</cp:lastModifiedBy>
  <cp:revision>273</cp:revision>
  <dcterms:created xsi:type="dcterms:W3CDTF">2018-08-05T16:50:42Z</dcterms:created>
  <dcterms:modified xsi:type="dcterms:W3CDTF">2022-11-23T09:16:09Z</dcterms:modified>
</cp:coreProperties>
</file>